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7" d="100"/>
          <a:sy n="107" d="100"/>
        </p:scale>
        <p:origin x="102" y="4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4024145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1689892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4255935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204620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71106-C48D-4D7A-B497-DDE6B9D16813}" type="datetimeFigureOut">
              <a:rPr lang="en-US" smtClean="0"/>
              <a:t>5/2/2014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169999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D71106-C48D-4D7A-B497-DDE6B9D16813}" type="datetimeFigureOut">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220755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D71106-C48D-4D7A-B497-DDE6B9D16813}" type="datetimeFigureOut">
              <a:rPr lang="en-US" smtClean="0"/>
              <a:t>5/2/2014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65660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D71106-C48D-4D7A-B497-DDE6B9D16813}" type="datetimeFigureOut">
              <a:rPr lang="en-US" smtClean="0"/>
              <a:t>5/2/2014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15500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D71106-C48D-4D7A-B497-DDE6B9D16813}" type="datetimeFigureOut">
              <a:rPr lang="en-US" smtClean="0"/>
              <a:t>5/2/2014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1822920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D71106-C48D-4D7A-B497-DDE6B9D16813}" type="datetimeFigureOut">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2723153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D71106-C48D-4D7A-B497-DDE6B9D16813}" type="datetimeFigureOut">
              <a:rPr lang="en-US" smtClean="0"/>
              <a:t>5/2/2014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2799973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71106-C48D-4D7A-B497-DDE6B9D16813}" type="datetimeFigureOut">
              <a:rPr lang="en-US" smtClean="0"/>
              <a:t>5/2/2014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7382E-D33C-4A5B-8F6B-10BEDE55C340}" type="slidenum">
              <a:rPr lang="en-US" smtClean="0"/>
              <a:t>‹#›</a:t>
            </a:fld>
            <a:endParaRPr lang="en-US"/>
          </a:p>
        </p:txBody>
      </p:sp>
    </p:spTree>
    <p:extLst>
      <p:ext uri="{BB962C8B-B14F-4D97-AF65-F5344CB8AC3E}">
        <p14:creationId xmlns:p14="http://schemas.microsoft.com/office/powerpoint/2010/main" val="3531284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5" Type="http://schemas.openxmlformats.org/officeDocument/2006/relationships/image" Target="../media/image36.png"/><Relationship Id="rId4" Type="http://schemas.openxmlformats.org/officeDocument/2006/relationships/image" Target="../media/image35.png"/></Relationships>
</file>

<file path=ppt/slides/_rels/slide1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 Id="rId5" Type="http://schemas.openxmlformats.org/officeDocument/2006/relationships/image" Target="../media/image40.png"/><Relationship Id="rId4" Type="http://schemas.openxmlformats.org/officeDocument/2006/relationships/image" Target="../media/image39.png"/></Relationships>
</file>

<file path=ppt/slides/_rels/slide1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 Id="rId4" Type="http://schemas.openxmlformats.org/officeDocument/2006/relationships/image" Target="../media/image43.png"/></Relationships>
</file>

<file path=ppt/slides/_rels/slide14.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7.xml"/><Relationship Id="rId4" Type="http://schemas.openxmlformats.org/officeDocument/2006/relationships/image" Target="../media/image46.png"/></Relationships>
</file>

<file path=ppt/slides/_rels/slide15.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912" y="1228784"/>
            <a:ext cx="9809653" cy="2001113"/>
          </a:xfrm>
          <a:prstGeom prst="rect">
            <a:avLst/>
          </a:prstGeom>
        </p:spPr>
      </p:pic>
      <p:sp>
        <p:nvSpPr>
          <p:cNvPr id="5" name="TextBox 4"/>
          <p:cNvSpPr txBox="1"/>
          <p:nvPr/>
        </p:nvSpPr>
        <p:spPr>
          <a:xfrm>
            <a:off x="1814052" y="3406877"/>
            <a:ext cx="9144000" cy="646331"/>
          </a:xfrm>
          <a:prstGeom prst="rect">
            <a:avLst/>
          </a:prstGeom>
          <a:noFill/>
        </p:spPr>
        <p:txBody>
          <a:bodyPr wrap="square" rtlCol="0">
            <a:spAutoFit/>
          </a:bodyPr>
          <a:lstStyle/>
          <a:p>
            <a:pPr algn="ctr"/>
            <a:r>
              <a:rPr lang="en-US" sz="3600" dirty="0" smtClean="0"/>
              <a:t>Logo with Curved Text</a:t>
            </a:r>
            <a:endParaRPr lang="en-US" sz="3600" dirty="0"/>
          </a:p>
        </p:txBody>
      </p:sp>
      <p:pic>
        <p:nvPicPr>
          <p:cNvPr id="6" name="Picture 5"/>
          <p:cNvPicPr>
            <a:picLocks noChangeAspect="1"/>
          </p:cNvPicPr>
          <p:nvPr/>
        </p:nvPicPr>
        <p:blipFill>
          <a:blip r:embed="rId3"/>
          <a:stretch>
            <a:fillRect/>
          </a:stretch>
        </p:blipFill>
        <p:spPr>
          <a:xfrm>
            <a:off x="5542718" y="4230188"/>
            <a:ext cx="1870136" cy="1806090"/>
          </a:xfrm>
          <a:prstGeom prst="rect">
            <a:avLst/>
          </a:prstGeom>
        </p:spPr>
      </p:pic>
    </p:spTree>
    <p:extLst>
      <p:ext uri="{BB962C8B-B14F-4D97-AF65-F5344CB8AC3E}">
        <p14:creationId xmlns:p14="http://schemas.microsoft.com/office/powerpoint/2010/main" val="168816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0616" y="301841"/>
            <a:ext cx="11381173" cy="369332"/>
          </a:xfrm>
          <a:prstGeom prst="rect">
            <a:avLst/>
          </a:prstGeom>
          <a:noFill/>
        </p:spPr>
        <p:txBody>
          <a:bodyPr wrap="square" rtlCol="0">
            <a:spAutoFit/>
          </a:bodyPr>
          <a:lstStyle/>
          <a:p>
            <a:r>
              <a:rPr lang="en-US" b="1" dirty="0" smtClean="0"/>
              <a:t>Step 1:  </a:t>
            </a:r>
            <a:r>
              <a:rPr lang="en-US" dirty="0" smtClean="0"/>
              <a:t>Open Gimp and select File | New.  Select a 400px by 400px canvas with a white background. </a:t>
            </a:r>
            <a:endParaRPr lang="en-US" dirty="0"/>
          </a:p>
        </p:txBody>
      </p:sp>
      <p:sp>
        <p:nvSpPr>
          <p:cNvPr id="3" name="TextBox 2"/>
          <p:cNvSpPr txBox="1"/>
          <p:nvPr/>
        </p:nvSpPr>
        <p:spPr>
          <a:xfrm>
            <a:off x="390616" y="870011"/>
            <a:ext cx="6027939" cy="923330"/>
          </a:xfrm>
          <a:prstGeom prst="rect">
            <a:avLst/>
          </a:prstGeom>
          <a:noFill/>
        </p:spPr>
        <p:txBody>
          <a:bodyPr wrap="square" rtlCol="0">
            <a:spAutoFit/>
          </a:bodyPr>
          <a:lstStyle/>
          <a:p>
            <a:r>
              <a:rPr lang="en-US" b="1" dirty="0" smtClean="0"/>
              <a:t>Step 2:  </a:t>
            </a:r>
            <a:r>
              <a:rPr lang="en-US" dirty="0" smtClean="0"/>
              <a:t>Drag image GeekHead1.png to the center of the canvas.  A new layer displays in the Layers palette above the Background layer. </a:t>
            </a:r>
            <a:endParaRPr lang="en-US" dirty="0"/>
          </a:p>
        </p:txBody>
      </p:sp>
      <p:pic>
        <p:nvPicPr>
          <p:cNvPr id="4" name="Picture 3"/>
          <p:cNvPicPr>
            <a:picLocks noChangeAspect="1"/>
          </p:cNvPicPr>
          <p:nvPr/>
        </p:nvPicPr>
        <p:blipFill>
          <a:blip r:embed="rId2"/>
          <a:stretch>
            <a:fillRect/>
          </a:stretch>
        </p:blipFill>
        <p:spPr>
          <a:xfrm>
            <a:off x="6988437" y="781558"/>
            <a:ext cx="2057909" cy="1799105"/>
          </a:xfrm>
          <a:prstGeom prst="rect">
            <a:avLst/>
          </a:prstGeom>
        </p:spPr>
      </p:pic>
      <p:sp>
        <p:nvSpPr>
          <p:cNvPr id="5" name="TextBox 4"/>
          <p:cNvSpPr txBox="1"/>
          <p:nvPr/>
        </p:nvSpPr>
        <p:spPr>
          <a:xfrm>
            <a:off x="390615" y="2675759"/>
            <a:ext cx="6027939" cy="1477328"/>
          </a:xfrm>
          <a:prstGeom prst="rect">
            <a:avLst/>
          </a:prstGeom>
          <a:noFill/>
        </p:spPr>
        <p:txBody>
          <a:bodyPr wrap="square" rtlCol="0">
            <a:spAutoFit/>
          </a:bodyPr>
          <a:lstStyle/>
          <a:p>
            <a:r>
              <a:rPr lang="en-US" b="1" dirty="0" smtClean="0"/>
              <a:t>Step 3:  </a:t>
            </a:r>
            <a:r>
              <a:rPr lang="en-US" dirty="0" smtClean="0"/>
              <a:t>Click the Ellipse Tool         in the tool box .  In the Ellipse Tool Options, make sure the Ellipse Mode is Replace Current Selection and select Fixed and 1.1 Ratio.  This simply means that the height and width are equal.   Also select Expand from center from the Ellipse Select options.  </a:t>
            </a:r>
          </a:p>
        </p:txBody>
      </p:sp>
      <p:pic>
        <p:nvPicPr>
          <p:cNvPr id="6" name="Picture 5"/>
          <p:cNvPicPr>
            <a:picLocks noChangeAspect="1"/>
          </p:cNvPicPr>
          <p:nvPr/>
        </p:nvPicPr>
        <p:blipFill>
          <a:blip r:embed="rId3"/>
          <a:stretch>
            <a:fillRect/>
          </a:stretch>
        </p:blipFill>
        <p:spPr>
          <a:xfrm>
            <a:off x="9970755" y="283628"/>
            <a:ext cx="2085975" cy="3019425"/>
          </a:xfrm>
          <a:prstGeom prst="rect">
            <a:avLst/>
          </a:prstGeom>
        </p:spPr>
      </p:pic>
      <p:pic>
        <p:nvPicPr>
          <p:cNvPr id="7" name="Picture 6"/>
          <p:cNvPicPr>
            <a:picLocks noChangeAspect="1"/>
          </p:cNvPicPr>
          <p:nvPr/>
        </p:nvPicPr>
        <p:blipFill>
          <a:blip r:embed="rId4"/>
          <a:stretch>
            <a:fillRect/>
          </a:stretch>
        </p:blipFill>
        <p:spPr>
          <a:xfrm>
            <a:off x="3198269" y="2751206"/>
            <a:ext cx="323850" cy="285750"/>
          </a:xfrm>
          <a:prstGeom prst="rect">
            <a:avLst/>
          </a:prstGeom>
        </p:spPr>
      </p:pic>
      <p:pic>
        <p:nvPicPr>
          <p:cNvPr id="8" name="Picture 7"/>
          <p:cNvPicPr>
            <a:picLocks noChangeAspect="1"/>
          </p:cNvPicPr>
          <p:nvPr/>
        </p:nvPicPr>
        <p:blipFill>
          <a:blip r:embed="rId5"/>
          <a:stretch>
            <a:fillRect/>
          </a:stretch>
        </p:blipFill>
        <p:spPr>
          <a:xfrm>
            <a:off x="6418555" y="2751206"/>
            <a:ext cx="1933575" cy="1962150"/>
          </a:xfrm>
          <a:prstGeom prst="rect">
            <a:avLst/>
          </a:prstGeom>
        </p:spPr>
      </p:pic>
      <p:sp>
        <p:nvSpPr>
          <p:cNvPr id="9" name="Rectangle 8"/>
          <p:cNvSpPr/>
          <p:nvPr/>
        </p:nvSpPr>
        <p:spPr>
          <a:xfrm>
            <a:off x="6711518" y="3187083"/>
            <a:ext cx="276919" cy="3018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418554" y="3870664"/>
            <a:ext cx="1162976" cy="2824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569476" y="4323630"/>
            <a:ext cx="1127464" cy="3370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90615" y="5575177"/>
            <a:ext cx="7741331" cy="646331"/>
          </a:xfrm>
          <a:prstGeom prst="rect">
            <a:avLst/>
          </a:prstGeom>
          <a:noFill/>
        </p:spPr>
        <p:txBody>
          <a:bodyPr wrap="square" rtlCol="0">
            <a:spAutoFit/>
          </a:bodyPr>
          <a:lstStyle/>
          <a:p>
            <a:r>
              <a:rPr lang="en-US" b="1" dirty="0" smtClean="0"/>
              <a:t>Step 4:  </a:t>
            </a:r>
            <a:r>
              <a:rPr lang="en-US" dirty="0" smtClean="0"/>
              <a:t>Click in the center of the </a:t>
            </a:r>
            <a:r>
              <a:rPr lang="en-US" dirty="0" err="1" smtClean="0"/>
              <a:t>GeekHead</a:t>
            </a:r>
            <a:r>
              <a:rPr lang="en-US" dirty="0" smtClean="0"/>
              <a:t> image and drag diagonally to draw a circle around the head.  This circle will be the path that your text will follow.</a:t>
            </a:r>
            <a:endParaRPr lang="en-US" dirty="0"/>
          </a:p>
        </p:txBody>
      </p:sp>
      <p:pic>
        <p:nvPicPr>
          <p:cNvPr id="13" name="Picture 12"/>
          <p:cNvPicPr>
            <a:picLocks noChangeAspect="1"/>
          </p:cNvPicPr>
          <p:nvPr/>
        </p:nvPicPr>
        <p:blipFill>
          <a:blip r:embed="rId6"/>
          <a:stretch>
            <a:fillRect/>
          </a:stretch>
        </p:blipFill>
        <p:spPr>
          <a:xfrm>
            <a:off x="8580816" y="3732281"/>
            <a:ext cx="3236493" cy="2885141"/>
          </a:xfrm>
          <a:prstGeom prst="rect">
            <a:avLst/>
          </a:prstGeom>
        </p:spPr>
      </p:pic>
    </p:spTree>
    <p:extLst>
      <p:ext uri="{BB962C8B-B14F-4D97-AF65-F5344CB8AC3E}">
        <p14:creationId xmlns:p14="http://schemas.microsoft.com/office/powerpoint/2010/main" val="2346488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043" y="177553"/>
            <a:ext cx="6187736" cy="369332"/>
          </a:xfrm>
          <a:prstGeom prst="rect">
            <a:avLst/>
          </a:prstGeom>
          <a:noFill/>
        </p:spPr>
        <p:txBody>
          <a:bodyPr wrap="square" rtlCol="0">
            <a:spAutoFit/>
          </a:bodyPr>
          <a:lstStyle/>
          <a:p>
            <a:r>
              <a:rPr lang="en-US" b="1" dirty="0" smtClean="0"/>
              <a:t>Step 5</a:t>
            </a:r>
            <a:r>
              <a:rPr lang="en-US" dirty="0" smtClean="0"/>
              <a:t>:  Click the foreground color and change to navy blue.</a:t>
            </a:r>
            <a:endParaRPr lang="en-US" dirty="0"/>
          </a:p>
        </p:txBody>
      </p:sp>
      <p:sp>
        <p:nvSpPr>
          <p:cNvPr id="3" name="TextBox 2"/>
          <p:cNvSpPr txBox="1"/>
          <p:nvPr/>
        </p:nvSpPr>
        <p:spPr>
          <a:xfrm>
            <a:off x="142043" y="736846"/>
            <a:ext cx="6187736" cy="923330"/>
          </a:xfrm>
          <a:prstGeom prst="rect">
            <a:avLst/>
          </a:prstGeom>
          <a:noFill/>
        </p:spPr>
        <p:txBody>
          <a:bodyPr wrap="square" rtlCol="0">
            <a:spAutoFit/>
          </a:bodyPr>
          <a:lstStyle/>
          <a:p>
            <a:r>
              <a:rPr lang="en-US" b="1" dirty="0" smtClean="0"/>
              <a:t>Step 6</a:t>
            </a:r>
            <a:r>
              <a:rPr lang="en-US" dirty="0" smtClean="0"/>
              <a:t>:  In the Layers palette, click the Open Paths dialog screen and click the Selection to Path icon at the bottom of the Paths dialog box.  </a:t>
            </a:r>
            <a:endParaRPr lang="en-US" dirty="0"/>
          </a:p>
        </p:txBody>
      </p:sp>
      <p:pic>
        <p:nvPicPr>
          <p:cNvPr id="4" name="Picture 3"/>
          <p:cNvPicPr>
            <a:picLocks noChangeAspect="1"/>
          </p:cNvPicPr>
          <p:nvPr/>
        </p:nvPicPr>
        <p:blipFill>
          <a:blip r:embed="rId2"/>
          <a:stretch>
            <a:fillRect/>
          </a:stretch>
        </p:blipFill>
        <p:spPr>
          <a:xfrm>
            <a:off x="7694443" y="177553"/>
            <a:ext cx="2076450" cy="3048000"/>
          </a:xfrm>
          <a:prstGeom prst="rect">
            <a:avLst/>
          </a:prstGeom>
        </p:spPr>
      </p:pic>
      <p:sp>
        <p:nvSpPr>
          <p:cNvPr id="5" name="Rectangle 4"/>
          <p:cNvSpPr/>
          <p:nvPr/>
        </p:nvSpPr>
        <p:spPr>
          <a:xfrm>
            <a:off x="8327254" y="362219"/>
            <a:ext cx="310719" cy="2947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84202" y="2991775"/>
            <a:ext cx="248575" cy="2337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847860" y="932155"/>
            <a:ext cx="310719" cy="31071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42043" y="2068445"/>
            <a:ext cx="6187736" cy="646331"/>
          </a:xfrm>
          <a:prstGeom prst="rect">
            <a:avLst/>
          </a:prstGeom>
          <a:noFill/>
        </p:spPr>
        <p:txBody>
          <a:bodyPr wrap="square" rtlCol="0">
            <a:spAutoFit/>
          </a:bodyPr>
          <a:lstStyle/>
          <a:p>
            <a:r>
              <a:rPr lang="en-US" b="1" dirty="0" smtClean="0"/>
              <a:t>Step 7</a:t>
            </a:r>
            <a:r>
              <a:rPr lang="en-US" dirty="0" smtClean="0"/>
              <a:t>:  From the Menu bar, click Select | None to remove the marching ants.  </a:t>
            </a:r>
            <a:endParaRPr lang="en-US" dirty="0"/>
          </a:p>
        </p:txBody>
      </p:sp>
      <p:pic>
        <p:nvPicPr>
          <p:cNvPr id="9" name="Picture 8"/>
          <p:cNvPicPr>
            <a:picLocks noChangeAspect="1"/>
          </p:cNvPicPr>
          <p:nvPr/>
        </p:nvPicPr>
        <p:blipFill>
          <a:blip r:embed="rId3"/>
          <a:stretch>
            <a:fillRect/>
          </a:stretch>
        </p:blipFill>
        <p:spPr>
          <a:xfrm>
            <a:off x="142043" y="2821308"/>
            <a:ext cx="3857625" cy="3771900"/>
          </a:xfrm>
          <a:prstGeom prst="rect">
            <a:avLst/>
          </a:prstGeom>
        </p:spPr>
      </p:pic>
      <p:sp>
        <p:nvSpPr>
          <p:cNvPr id="10" name="TextBox 9"/>
          <p:cNvSpPr txBox="1"/>
          <p:nvPr/>
        </p:nvSpPr>
        <p:spPr>
          <a:xfrm>
            <a:off x="4225771" y="2894120"/>
            <a:ext cx="3249227" cy="1200329"/>
          </a:xfrm>
          <a:prstGeom prst="rect">
            <a:avLst/>
          </a:prstGeom>
          <a:noFill/>
        </p:spPr>
        <p:txBody>
          <a:bodyPr wrap="square" rtlCol="0">
            <a:spAutoFit/>
          </a:bodyPr>
          <a:lstStyle/>
          <a:p>
            <a:r>
              <a:rPr lang="en-US" b="1" dirty="0" smtClean="0"/>
              <a:t>Step 8:</a:t>
            </a:r>
            <a:r>
              <a:rPr lang="en-US" dirty="0" smtClean="0"/>
              <a:t>  Click the Text Tool          and select the font face and font size (I selected Rockwell Extra Bold, Ultra-Bold and size 24) </a:t>
            </a:r>
            <a:endParaRPr lang="en-US" dirty="0"/>
          </a:p>
        </p:txBody>
      </p:sp>
      <p:pic>
        <p:nvPicPr>
          <p:cNvPr id="11" name="Picture 10"/>
          <p:cNvPicPr>
            <a:picLocks noChangeAspect="1"/>
          </p:cNvPicPr>
          <p:nvPr/>
        </p:nvPicPr>
        <p:blipFill>
          <a:blip r:embed="rId4"/>
          <a:stretch>
            <a:fillRect/>
          </a:stretch>
        </p:blipFill>
        <p:spPr>
          <a:xfrm>
            <a:off x="6803902" y="2894120"/>
            <a:ext cx="352425" cy="323850"/>
          </a:xfrm>
          <a:prstGeom prst="rect">
            <a:avLst/>
          </a:prstGeom>
        </p:spPr>
      </p:pic>
      <p:sp>
        <p:nvSpPr>
          <p:cNvPr id="12" name="TextBox 11"/>
          <p:cNvSpPr txBox="1"/>
          <p:nvPr/>
        </p:nvSpPr>
        <p:spPr>
          <a:xfrm>
            <a:off x="4222442" y="4563122"/>
            <a:ext cx="3249227" cy="923330"/>
          </a:xfrm>
          <a:prstGeom prst="rect">
            <a:avLst/>
          </a:prstGeom>
          <a:noFill/>
        </p:spPr>
        <p:txBody>
          <a:bodyPr wrap="square" rtlCol="0">
            <a:spAutoFit/>
          </a:bodyPr>
          <a:lstStyle/>
          <a:p>
            <a:r>
              <a:rPr lang="en-US" b="1" dirty="0" smtClean="0"/>
              <a:t>Step 9:</a:t>
            </a:r>
            <a:r>
              <a:rPr lang="en-US" dirty="0" smtClean="0"/>
              <a:t>  Click anywhere in the canvas and type “WHERE IT’S CHIC”</a:t>
            </a:r>
            <a:endParaRPr lang="en-US" dirty="0"/>
          </a:p>
        </p:txBody>
      </p:sp>
      <p:pic>
        <p:nvPicPr>
          <p:cNvPr id="13" name="Picture 12"/>
          <p:cNvPicPr>
            <a:picLocks noChangeAspect="1"/>
          </p:cNvPicPr>
          <p:nvPr/>
        </p:nvPicPr>
        <p:blipFill>
          <a:blip r:embed="rId5"/>
          <a:stretch>
            <a:fillRect/>
          </a:stretch>
        </p:blipFill>
        <p:spPr>
          <a:xfrm>
            <a:off x="8158579" y="3457566"/>
            <a:ext cx="2742553" cy="2767150"/>
          </a:xfrm>
          <a:prstGeom prst="rect">
            <a:avLst/>
          </a:prstGeom>
        </p:spPr>
      </p:pic>
    </p:spTree>
    <p:extLst>
      <p:ext uri="{BB962C8B-B14F-4D97-AF65-F5344CB8AC3E}">
        <p14:creationId xmlns:p14="http://schemas.microsoft.com/office/powerpoint/2010/main" val="3162847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575" y="266330"/>
            <a:ext cx="7057747" cy="646331"/>
          </a:xfrm>
          <a:prstGeom prst="rect">
            <a:avLst/>
          </a:prstGeom>
          <a:noFill/>
        </p:spPr>
        <p:txBody>
          <a:bodyPr wrap="square" rtlCol="0">
            <a:spAutoFit/>
          </a:bodyPr>
          <a:lstStyle/>
          <a:p>
            <a:r>
              <a:rPr lang="en-US" b="1" dirty="0" smtClean="0"/>
              <a:t>Step 10:  </a:t>
            </a:r>
            <a:r>
              <a:rPr lang="en-US" dirty="0" smtClean="0"/>
              <a:t>From the Menu Bar, select Layer | Text along path to bring the text along the right curve of the circle path.</a:t>
            </a:r>
            <a:endParaRPr lang="en-US" dirty="0"/>
          </a:p>
        </p:txBody>
      </p:sp>
      <p:pic>
        <p:nvPicPr>
          <p:cNvPr id="3" name="Picture 2"/>
          <p:cNvPicPr>
            <a:picLocks noChangeAspect="1"/>
          </p:cNvPicPr>
          <p:nvPr/>
        </p:nvPicPr>
        <p:blipFill>
          <a:blip r:embed="rId2"/>
          <a:stretch>
            <a:fillRect/>
          </a:stretch>
        </p:blipFill>
        <p:spPr>
          <a:xfrm>
            <a:off x="7847860" y="75281"/>
            <a:ext cx="2185623" cy="2215158"/>
          </a:xfrm>
          <a:prstGeom prst="rect">
            <a:avLst/>
          </a:prstGeom>
        </p:spPr>
      </p:pic>
      <p:sp>
        <p:nvSpPr>
          <p:cNvPr id="4" name="TextBox 3"/>
          <p:cNvSpPr txBox="1"/>
          <p:nvPr/>
        </p:nvSpPr>
        <p:spPr>
          <a:xfrm>
            <a:off x="337350" y="2494625"/>
            <a:ext cx="7057747" cy="369332"/>
          </a:xfrm>
          <a:prstGeom prst="rect">
            <a:avLst/>
          </a:prstGeom>
          <a:noFill/>
        </p:spPr>
        <p:txBody>
          <a:bodyPr wrap="square" rtlCol="0">
            <a:spAutoFit/>
          </a:bodyPr>
          <a:lstStyle/>
          <a:p>
            <a:r>
              <a:rPr lang="en-US" b="1" dirty="0" smtClean="0"/>
              <a:t>Step 11:  </a:t>
            </a:r>
            <a:r>
              <a:rPr lang="en-US" dirty="0" smtClean="0"/>
              <a:t>In the Path dialog box, click on the Selection layer</a:t>
            </a:r>
            <a:endParaRPr lang="en-US" dirty="0"/>
          </a:p>
        </p:txBody>
      </p:sp>
      <p:pic>
        <p:nvPicPr>
          <p:cNvPr id="5" name="Picture 4"/>
          <p:cNvPicPr>
            <a:picLocks noChangeAspect="1"/>
          </p:cNvPicPr>
          <p:nvPr/>
        </p:nvPicPr>
        <p:blipFill>
          <a:blip r:embed="rId3"/>
          <a:stretch>
            <a:fillRect/>
          </a:stretch>
        </p:blipFill>
        <p:spPr>
          <a:xfrm>
            <a:off x="6181771" y="2333708"/>
            <a:ext cx="2047875" cy="1495425"/>
          </a:xfrm>
          <a:prstGeom prst="rect">
            <a:avLst/>
          </a:prstGeom>
        </p:spPr>
      </p:pic>
      <p:sp>
        <p:nvSpPr>
          <p:cNvPr id="6" name="TextBox 5"/>
          <p:cNvSpPr txBox="1"/>
          <p:nvPr/>
        </p:nvSpPr>
        <p:spPr>
          <a:xfrm>
            <a:off x="337349" y="4793941"/>
            <a:ext cx="7057747" cy="646331"/>
          </a:xfrm>
          <a:prstGeom prst="rect">
            <a:avLst/>
          </a:prstGeom>
          <a:noFill/>
        </p:spPr>
        <p:txBody>
          <a:bodyPr wrap="square" rtlCol="0">
            <a:spAutoFit/>
          </a:bodyPr>
          <a:lstStyle/>
          <a:p>
            <a:r>
              <a:rPr lang="en-US" b="1" dirty="0" smtClean="0"/>
              <a:t>Step 12: </a:t>
            </a:r>
            <a:r>
              <a:rPr lang="en-US" dirty="0" smtClean="0"/>
              <a:t>Select the Flip Tool         in the tool box and click the Path icon in the Flip Affect options.</a:t>
            </a:r>
            <a:endParaRPr lang="en-US" dirty="0"/>
          </a:p>
        </p:txBody>
      </p:sp>
      <p:pic>
        <p:nvPicPr>
          <p:cNvPr id="7" name="Picture 6"/>
          <p:cNvPicPr>
            <a:picLocks noChangeAspect="1"/>
          </p:cNvPicPr>
          <p:nvPr/>
        </p:nvPicPr>
        <p:blipFill>
          <a:blip r:embed="rId4"/>
          <a:stretch>
            <a:fillRect/>
          </a:stretch>
        </p:blipFill>
        <p:spPr>
          <a:xfrm>
            <a:off x="3042775" y="4830969"/>
            <a:ext cx="371475" cy="295275"/>
          </a:xfrm>
          <a:prstGeom prst="rect">
            <a:avLst/>
          </a:prstGeom>
        </p:spPr>
      </p:pic>
      <p:pic>
        <p:nvPicPr>
          <p:cNvPr id="8" name="Picture 7"/>
          <p:cNvPicPr>
            <a:picLocks noChangeAspect="1"/>
          </p:cNvPicPr>
          <p:nvPr/>
        </p:nvPicPr>
        <p:blipFill>
          <a:blip r:embed="rId5"/>
          <a:stretch>
            <a:fillRect/>
          </a:stretch>
        </p:blipFill>
        <p:spPr>
          <a:xfrm>
            <a:off x="8446871" y="4478544"/>
            <a:ext cx="2009775" cy="1295400"/>
          </a:xfrm>
          <a:prstGeom prst="rect">
            <a:avLst/>
          </a:prstGeom>
        </p:spPr>
      </p:pic>
      <p:sp>
        <p:nvSpPr>
          <p:cNvPr id="9" name="Rectangle 8"/>
          <p:cNvSpPr/>
          <p:nvPr/>
        </p:nvSpPr>
        <p:spPr>
          <a:xfrm>
            <a:off x="9232776" y="4925339"/>
            <a:ext cx="284085" cy="2769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3189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44" y="292963"/>
            <a:ext cx="11984854" cy="369332"/>
          </a:xfrm>
          <a:prstGeom prst="rect">
            <a:avLst/>
          </a:prstGeom>
          <a:noFill/>
        </p:spPr>
        <p:txBody>
          <a:bodyPr wrap="square" rtlCol="0">
            <a:spAutoFit/>
          </a:bodyPr>
          <a:lstStyle/>
          <a:p>
            <a:r>
              <a:rPr lang="en-US" b="1" dirty="0" smtClean="0"/>
              <a:t>Step 13:  </a:t>
            </a:r>
            <a:r>
              <a:rPr lang="en-US" dirty="0" smtClean="0"/>
              <a:t>Click the left side of the circle path surrounding the </a:t>
            </a:r>
            <a:r>
              <a:rPr lang="en-US" dirty="0" err="1" smtClean="0"/>
              <a:t>GeekHead</a:t>
            </a:r>
            <a:r>
              <a:rPr lang="en-US" dirty="0" smtClean="0"/>
              <a:t> image. </a:t>
            </a:r>
            <a:endParaRPr lang="en-US" dirty="0"/>
          </a:p>
        </p:txBody>
      </p:sp>
      <p:sp>
        <p:nvSpPr>
          <p:cNvPr id="3" name="TextBox 2"/>
          <p:cNvSpPr txBox="1"/>
          <p:nvPr/>
        </p:nvSpPr>
        <p:spPr>
          <a:xfrm>
            <a:off x="62144" y="727968"/>
            <a:ext cx="9010835" cy="369332"/>
          </a:xfrm>
          <a:prstGeom prst="rect">
            <a:avLst/>
          </a:prstGeom>
          <a:noFill/>
        </p:spPr>
        <p:txBody>
          <a:bodyPr wrap="square" rtlCol="0">
            <a:spAutoFit/>
          </a:bodyPr>
          <a:lstStyle/>
          <a:p>
            <a:r>
              <a:rPr lang="en-US" b="1" dirty="0" smtClean="0"/>
              <a:t>Step 14:  </a:t>
            </a:r>
            <a:r>
              <a:rPr lang="en-US" dirty="0" smtClean="0"/>
              <a:t>Select the Text Tool and type “TO BE GEEK”</a:t>
            </a:r>
            <a:endParaRPr lang="en-US" dirty="0"/>
          </a:p>
        </p:txBody>
      </p:sp>
      <p:sp>
        <p:nvSpPr>
          <p:cNvPr id="4" name="TextBox 3"/>
          <p:cNvSpPr txBox="1"/>
          <p:nvPr/>
        </p:nvSpPr>
        <p:spPr>
          <a:xfrm>
            <a:off x="0" y="3087548"/>
            <a:ext cx="9010835" cy="369332"/>
          </a:xfrm>
          <a:prstGeom prst="rect">
            <a:avLst/>
          </a:prstGeom>
          <a:noFill/>
        </p:spPr>
        <p:txBody>
          <a:bodyPr wrap="square" rtlCol="0">
            <a:spAutoFit/>
          </a:bodyPr>
          <a:lstStyle/>
          <a:p>
            <a:r>
              <a:rPr lang="en-US" b="1" dirty="0" smtClean="0"/>
              <a:t>Step 15:  </a:t>
            </a:r>
            <a:r>
              <a:rPr lang="en-US" dirty="0" smtClean="0"/>
              <a:t>From the Menu bar, select Layer | Text along Path to bring along the left curve.</a:t>
            </a:r>
            <a:endParaRPr lang="en-US" dirty="0"/>
          </a:p>
        </p:txBody>
      </p:sp>
      <p:pic>
        <p:nvPicPr>
          <p:cNvPr id="5" name="Picture 4"/>
          <p:cNvPicPr>
            <a:picLocks noChangeAspect="1"/>
          </p:cNvPicPr>
          <p:nvPr/>
        </p:nvPicPr>
        <p:blipFill>
          <a:blip r:embed="rId2"/>
          <a:stretch>
            <a:fillRect/>
          </a:stretch>
        </p:blipFill>
        <p:spPr>
          <a:xfrm>
            <a:off x="5450890" y="662295"/>
            <a:ext cx="2346525" cy="2240587"/>
          </a:xfrm>
          <a:prstGeom prst="rect">
            <a:avLst/>
          </a:prstGeom>
        </p:spPr>
      </p:pic>
      <p:pic>
        <p:nvPicPr>
          <p:cNvPr id="6" name="Picture 5"/>
          <p:cNvPicPr>
            <a:picLocks noChangeAspect="1"/>
          </p:cNvPicPr>
          <p:nvPr/>
        </p:nvPicPr>
        <p:blipFill>
          <a:blip r:embed="rId3"/>
          <a:stretch>
            <a:fillRect/>
          </a:stretch>
        </p:blipFill>
        <p:spPr>
          <a:xfrm>
            <a:off x="8851037" y="2382508"/>
            <a:ext cx="2451532" cy="2321362"/>
          </a:xfrm>
          <a:prstGeom prst="rect">
            <a:avLst/>
          </a:prstGeom>
        </p:spPr>
      </p:pic>
      <p:sp>
        <p:nvSpPr>
          <p:cNvPr id="7" name="TextBox 6"/>
          <p:cNvSpPr txBox="1"/>
          <p:nvPr/>
        </p:nvSpPr>
        <p:spPr>
          <a:xfrm>
            <a:off x="62144" y="4888536"/>
            <a:ext cx="6205491" cy="1477328"/>
          </a:xfrm>
          <a:prstGeom prst="rect">
            <a:avLst/>
          </a:prstGeom>
          <a:noFill/>
        </p:spPr>
        <p:txBody>
          <a:bodyPr wrap="square" rtlCol="0">
            <a:spAutoFit/>
          </a:bodyPr>
          <a:lstStyle/>
          <a:p>
            <a:r>
              <a:rPr lang="en-US" b="1" dirty="0" smtClean="0"/>
              <a:t>Step 16:  </a:t>
            </a:r>
            <a:r>
              <a:rPr lang="en-US" dirty="0" smtClean="0"/>
              <a:t>Click the Layers dialog box and right click and delete the two layers:</a:t>
            </a:r>
          </a:p>
          <a:p>
            <a:r>
              <a:rPr lang="en-US" dirty="0" smtClean="0"/>
              <a:t>TO BE GEEK</a:t>
            </a:r>
          </a:p>
          <a:p>
            <a:r>
              <a:rPr lang="en-US" dirty="0" smtClean="0"/>
              <a:t>And</a:t>
            </a:r>
          </a:p>
          <a:p>
            <a:r>
              <a:rPr lang="en-US" dirty="0" smtClean="0"/>
              <a:t>WHERE IT’S CHIC </a:t>
            </a:r>
            <a:endParaRPr lang="en-US" dirty="0"/>
          </a:p>
        </p:txBody>
      </p:sp>
      <p:pic>
        <p:nvPicPr>
          <p:cNvPr id="8" name="Picture 7"/>
          <p:cNvPicPr>
            <a:picLocks noChangeAspect="1"/>
          </p:cNvPicPr>
          <p:nvPr/>
        </p:nvPicPr>
        <p:blipFill>
          <a:blip r:embed="rId4"/>
          <a:stretch>
            <a:fillRect/>
          </a:stretch>
        </p:blipFill>
        <p:spPr>
          <a:xfrm>
            <a:off x="6483658" y="5056603"/>
            <a:ext cx="2438400" cy="781050"/>
          </a:xfrm>
          <a:prstGeom prst="rect">
            <a:avLst/>
          </a:prstGeom>
        </p:spPr>
      </p:pic>
    </p:spTree>
    <p:extLst>
      <p:ext uri="{BB962C8B-B14F-4D97-AF65-F5344CB8AC3E}">
        <p14:creationId xmlns:p14="http://schemas.microsoft.com/office/powerpoint/2010/main" val="1711549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920" y="213064"/>
            <a:ext cx="6604986" cy="1477328"/>
          </a:xfrm>
          <a:prstGeom prst="rect">
            <a:avLst/>
          </a:prstGeom>
          <a:noFill/>
        </p:spPr>
        <p:txBody>
          <a:bodyPr wrap="square" rtlCol="0">
            <a:spAutoFit/>
          </a:bodyPr>
          <a:lstStyle/>
          <a:p>
            <a:r>
              <a:rPr lang="en-US" b="1" dirty="0" smtClean="0"/>
              <a:t>Step 17:  </a:t>
            </a:r>
            <a:r>
              <a:rPr lang="en-US" dirty="0" smtClean="0"/>
              <a:t>In the Layers palette, click the Create a new layer and add it to the image icon twice:</a:t>
            </a:r>
          </a:p>
          <a:p>
            <a:endParaRPr lang="en-US" dirty="0"/>
          </a:p>
          <a:p>
            <a:r>
              <a:rPr lang="en-US" dirty="0" smtClean="0"/>
              <a:t>Once to add a layer named Upper and once to add a layer named Lower </a:t>
            </a:r>
            <a:endParaRPr lang="en-US" dirty="0"/>
          </a:p>
        </p:txBody>
      </p:sp>
      <p:pic>
        <p:nvPicPr>
          <p:cNvPr id="3" name="Picture 2"/>
          <p:cNvPicPr>
            <a:picLocks noChangeAspect="1"/>
          </p:cNvPicPr>
          <p:nvPr/>
        </p:nvPicPr>
        <p:blipFill>
          <a:blip r:embed="rId2"/>
          <a:stretch>
            <a:fillRect/>
          </a:stretch>
        </p:blipFill>
        <p:spPr>
          <a:xfrm>
            <a:off x="8518817" y="87140"/>
            <a:ext cx="2505075" cy="3028950"/>
          </a:xfrm>
          <a:prstGeom prst="rect">
            <a:avLst/>
          </a:prstGeom>
        </p:spPr>
      </p:pic>
      <p:sp>
        <p:nvSpPr>
          <p:cNvPr id="4" name="TextBox 3"/>
          <p:cNvSpPr txBox="1"/>
          <p:nvPr/>
        </p:nvSpPr>
        <p:spPr>
          <a:xfrm>
            <a:off x="150920" y="1926454"/>
            <a:ext cx="6604986" cy="1200329"/>
          </a:xfrm>
          <a:prstGeom prst="rect">
            <a:avLst/>
          </a:prstGeom>
          <a:noFill/>
        </p:spPr>
        <p:txBody>
          <a:bodyPr wrap="square" rtlCol="0">
            <a:spAutoFit/>
          </a:bodyPr>
          <a:lstStyle/>
          <a:p>
            <a:r>
              <a:rPr lang="en-US" b="1" dirty="0" smtClean="0"/>
              <a:t>Step 18:  </a:t>
            </a:r>
            <a:r>
              <a:rPr lang="en-US" dirty="0" smtClean="0"/>
              <a:t>Click on the Lower layer and then go to Path’s palette and click on TO BE GEEK and make it a selection by clicking the Path to Selection icon at the bottom of the Path’s dialog.  This should display marching ants around the text.</a:t>
            </a:r>
            <a:endParaRPr lang="en-US" dirty="0"/>
          </a:p>
        </p:txBody>
      </p:sp>
      <p:pic>
        <p:nvPicPr>
          <p:cNvPr id="5" name="Picture 4"/>
          <p:cNvPicPr>
            <a:picLocks noChangeAspect="1"/>
          </p:cNvPicPr>
          <p:nvPr/>
        </p:nvPicPr>
        <p:blipFill>
          <a:blip r:embed="rId3"/>
          <a:stretch>
            <a:fillRect/>
          </a:stretch>
        </p:blipFill>
        <p:spPr>
          <a:xfrm>
            <a:off x="503577" y="3272808"/>
            <a:ext cx="2466975" cy="3028950"/>
          </a:xfrm>
          <a:prstGeom prst="rect">
            <a:avLst/>
          </a:prstGeom>
        </p:spPr>
      </p:pic>
      <p:sp>
        <p:nvSpPr>
          <p:cNvPr id="6" name="Rectangle 5"/>
          <p:cNvSpPr/>
          <p:nvPr/>
        </p:nvSpPr>
        <p:spPr>
          <a:xfrm>
            <a:off x="1784412" y="6090082"/>
            <a:ext cx="266330" cy="2396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stretch>
            <a:fillRect/>
          </a:stretch>
        </p:blipFill>
        <p:spPr>
          <a:xfrm>
            <a:off x="4025835" y="3126783"/>
            <a:ext cx="3465208" cy="3335969"/>
          </a:xfrm>
          <a:prstGeom prst="rect">
            <a:avLst/>
          </a:prstGeom>
        </p:spPr>
      </p:pic>
    </p:spTree>
    <p:extLst>
      <p:ext uri="{BB962C8B-B14F-4D97-AF65-F5344CB8AC3E}">
        <p14:creationId xmlns:p14="http://schemas.microsoft.com/office/powerpoint/2010/main" val="3562958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718" y="292963"/>
            <a:ext cx="5779364" cy="369332"/>
          </a:xfrm>
          <a:prstGeom prst="rect">
            <a:avLst/>
          </a:prstGeom>
          <a:noFill/>
        </p:spPr>
        <p:txBody>
          <a:bodyPr wrap="square" rtlCol="0">
            <a:spAutoFit/>
          </a:bodyPr>
          <a:lstStyle/>
          <a:p>
            <a:r>
              <a:rPr lang="en-US" b="1" dirty="0" smtClean="0"/>
              <a:t>Step 19:  </a:t>
            </a:r>
            <a:r>
              <a:rPr lang="en-US" dirty="0" smtClean="0"/>
              <a:t>From the Menu bar, select Edit | Fill with FG color.</a:t>
            </a:r>
            <a:endParaRPr lang="en-US" dirty="0"/>
          </a:p>
        </p:txBody>
      </p:sp>
      <p:pic>
        <p:nvPicPr>
          <p:cNvPr id="3" name="Picture 2"/>
          <p:cNvPicPr>
            <a:picLocks noChangeAspect="1"/>
          </p:cNvPicPr>
          <p:nvPr/>
        </p:nvPicPr>
        <p:blipFill>
          <a:blip r:embed="rId2"/>
          <a:stretch>
            <a:fillRect/>
          </a:stretch>
        </p:blipFill>
        <p:spPr>
          <a:xfrm>
            <a:off x="7858799" y="0"/>
            <a:ext cx="2455204" cy="2243784"/>
          </a:xfrm>
          <a:prstGeom prst="rect">
            <a:avLst/>
          </a:prstGeom>
        </p:spPr>
      </p:pic>
      <p:sp>
        <p:nvSpPr>
          <p:cNvPr id="4" name="TextBox 3"/>
          <p:cNvSpPr txBox="1"/>
          <p:nvPr/>
        </p:nvSpPr>
        <p:spPr>
          <a:xfrm>
            <a:off x="310718" y="937226"/>
            <a:ext cx="6356412" cy="369332"/>
          </a:xfrm>
          <a:prstGeom prst="rect">
            <a:avLst/>
          </a:prstGeom>
          <a:noFill/>
        </p:spPr>
        <p:txBody>
          <a:bodyPr wrap="square" rtlCol="0">
            <a:spAutoFit/>
          </a:bodyPr>
          <a:lstStyle/>
          <a:p>
            <a:r>
              <a:rPr lang="en-US" b="1" dirty="0" smtClean="0"/>
              <a:t>Step 20:  </a:t>
            </a:r>
            <a:r>
              <a:rPr lang="en-US" dirty="0" smtClean="0"/>
              <a:t>From the Menu bar, select Edit | Fill with FG color.</a:t>
            </a:r>
            <a:endParaRPr lang="en-US" dirty="0"/>
          </a:p>
        </p:txBody>
      </p:sp>
      <p:sp>
        <p:nvSpPr>
          <p:cNvPr id="5" name="TextBox 4"/>
          <p:cNvSpPr txBox="1"/>
          <p:nvPr/>
        </p:nvSpPr>
        <p:spPr>
          <a:xfrm>
            <a:off x="310718" y="1798360"/>
            <a:ext cx="5264459" cy="923330"/>
          </a:xfrm>
          <a:prstGeom prst="rect">
            <a:avLst/>
          </a:prstGeom>
          <a:noFill/>
        </p:spPr>
        <p:txBody>
          <a:bodyPr wrap="square" rtlCol="0">
            <a:spAutoFit/>
          </a:bodyPr>
          <a:lstStyle/>
          <a:p>
            <a:r>
              <a:rPr lang="en-US" b="1" dirty="0" smtClean="0"/>
              <a:t>Step 21:  </a:t>
            </a:r>
            <a:r>
              <a:rPr lang="en-US" dirty="0" smtClean="0"/>
              <a:t>In the Paths dialog, hide the TO BE GEEK layer and click Select | None to remove the marching ants.</a:t>
            </a:r>
            <a:endParaRPr lang="en-US" dirty="0"/>
          </a:p>
        </p:txBody>
      </p:sp>
      <p:pic>
        <p:nvPicPr>
          <p:cNvPr id="6" name="Picture 5"/>
          <p:cNvPicPr>
            <a:picLocks noChangeAspect="1"/>
          </p:cNvPicPr>
          <p:nvPr/>
        </p:nvPicPr>
        <p:blipFill>
          <a:blip r:embed="rId3"/>
          <a:stretch>
            <a:fillRect/>
          </a:stretch>
        </p:blipFill>
        <p:spPr>
          <a:xfrm>
            <a:off x="5835998" y="1443254"/>
            <a:ext cx="1890164" cy="2298268"/>
          </a:xfrm>
          <a:prstGeom prst="rect">
            <a:avLst/>
          </a:prstGeom>
        </p:spPr>
      </p:pic>
      <p:sp>
        <p:nvSpPr>
          <p:cNvPr id="7" name="TextBox 6"/>
          <p:cNvSpPr txBox="1"/>
          <p:nvPr/>
        </p:nvSpPr>
        <p:spPr>
          <a:xfrm>
            <a:off x="310717" y="3378585"/>
            <a:ext cx="5264459" cy="2585323"/>
          </a:xfrm>
          <a:prstGeom prst="rect">
            <a:avLst/>
          </a:prstGeom>
          <a:noFill/>
        </p:spPr>
        <p:txBody>
          <a:bodyPr wrap="square" rtlCol="0">
            <a:spAutoFit/>
          </a:bodyPr>
          <a:lstStyle/>
          <a:p>
            <a:r>
              <a:rPr lang="en-US" b="1" dirty="0" smtClean="0"/>
              <a:t>Step 22:  </a:t>
            </a:r>
            <a:r>
              <a:rPr lang="en-US" dirty="0" smtClean="0"/>
              <a:t>Now go to the Layers dialog and click the Upper layer and then go to the Paths dialog and click the WHERE IT’S CHIC layer and click the Path to Selection icon to turn on the marching ants.</a:t>
            </a:r>
          </a:p>
          <a:p>
            <a:endParaRPr lang="en-US" dirty="0"/>
          </a:p>
          <a:p>
            <a:r>
              <a:rPr lang="en-US" dirty="0" smtClean="0"/>
              <a:t>From the Menu bar, select Edit | Fill with FG color</a:t>
            </a:r>
          </a:p>
          <a:p>
            <a:endParaRPr lang="en-US" dirty="0"/>
          </a:p>
          <a:p>
            <a:r>
              <a:rPr lang="en-US" dirty="0" smtClean="0"/>
              <a:t>In the Paths dialog, hide the WHERE IT’S CHIC layer and click Select | None to remove the marching ants.</a:t>
            </a:r>
            <a:endParaRPr lang="en-US" dirty="0"/>
          </a:p>
        </p:txBody>
      </p:sp>
      <p:sp>
        <p:nvSpPr>
          <p:cNvPr id="8" name="TextBox 7"/>
          <p:cNvSpPr txBox="1"/>
          <p:nvPr/>
        </p:nvSpPr>
        <p:spPr>
          <a:xfrm>
            <a:off x="6781080" y="4429957"/>
            <a:ext cx="4688870" cy="646331"/>
          </a:xfrm>
          <a:prstGeom prst="rect">
            <a:avLst/>
          </a:prstGeom>
          <a:noFill/>
        </p:spPr>
        <p:txBody>
          <a:bodyPr wrap="square" rtlCol="0">
            <a:spAutoFit/>
          </a:bodyPr>
          <a:lstStyle/>
          <a:p>
            <a:r>
              <a:rPr lang="en-US" dirty="0" smtClean="0"/>
              <a:t>Let’s leave the Selection layer visible while we position the text around the circle.</a:t>
            </a:r>
            <a:endParaRPr lang="en-US" dirty="0"/>
          </a:p>
        </p:txBody>
      </p:sp>
    </p:spTree>
    <p:extLst>
      <p:ext uri="{BB962C8B-B14F-4D97-AF65-F5344CB8AC3E}">
        <p14:creationId xmlns:p14="http://schemas.microsoft.com/office/powerpoint/2010/main" val="2143292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654" y="168676"/>
            <a:ext cx="7199791" cy="1200329"/>
          </a:xfrm>
          <a:prstGeom prst="rect">
            <a:avLst/>
          </a:prstGeom>
          <a:noFill/>
        </p:spPr>
        <p:txBody>
          <a:bodyPr wrap="square" rtlCol="0">
            <a:spAutoFit/>
          </a:bodyPr>
          <a:lstStyle/>
          <a:p>
            <a:r>
              <a:rPr lang="en-US" b="1" dirty="0" smtClean="0"/>
              <a:t>Step 23:  </a:t>
            </a:r>
            <a:r>
              <a:rPr lang="en-US" dirty="0" smtClean="0"/>
              <a:t>Click the Layers palette and click the Lower Layer.</a:t>
            </a:r>
            <a:br>
              <a:rPr lang="en-US" dirty="0" smtClean="0"/>
            </a:br>
            <a:endParaRPr lang="en-US" dirty="0"/>
          </a:p>
          <a:p>
            <a:r>
              <a:rPr lang="en-US" b="1" dirty="0" smtClean="0"/>
              <a:t>Step 24:  </a:t>
            </a:r>
            <a:r>
              <a:rPr lang="en-US" dirty="0" smtClean="0"/>
              <a:t>Click the Rotate Icon         in the tool box and in the Rotate options make sure that the Transform is Layer.</a:t>
            </a:r>
            <a:endParaRPr lang="en-US" dirty="0"/>
          </a:p>
        </p:txBody>
      </p:sp>
      <p:pic>
        <p:nvPicPr>
          <p:cNvPr id="3" name="Picture 2"/>
          <p:cNvPicPr>
            <a:picLocks noChangeAspect="1"/>
          </p:cNvPicPr>
          <p:nvPr/>
        </p:nvPicPr>
        <p:blipFill>
          <a:blip r:embed="rId2"/>
          <a:stretch>
            <a:fillRect/>
          </a:stretch>
        </p:blipFill>
        <p:spPr>
          <a:xfrm>
            <a:off x="8131502" y="168677"/>
            <a:ext cx="1713833" cy="2077374"/>
          </a:xfrm>
          <a:prstGeom prst="rect">
            <a:avLst/>
          </a:prstGeom>
        </p:spPr>
      </p:pic>
      <p:pic>
        <p:nvPicPr>
          <p:cNvPr id="4" name="Picture 3"/>
          <p:cNvPicPr>
            <a:picLocks noChangeAspect="1"/>
          </p:cNvPicPr>
          <p:nvPr/>
        </p:nvPicPr>
        <p:blipFill>
          <a:blip r:embed="rId3"/>
          <a:stretch>
            <a:fillRect/>
          </a:stretch>
        </p:blipFill>
        <p:spPr>
          <a:xfrm>
            <a:off x="3004444" y="758631"/>
            <a:ext cx="323850" cy="333375"/>
          </a:xfrm>
          <a:prstGeom prst="rect">
            <a:avLst/>
          </a:prstGeom>
        </p:spPr>
      </p:pic>
      <p:sp>
        <p:nvSpPr>
          <p:cNvPr id="6" name="TextBox 5"/>
          <p:cNvSpPr txBox="1"/>
          <p:nvPr/>
        </p:nvSpPr>
        <p:spPr>
          <a:xfrm>
            <a:off x="0" y="3134665"/>
            <a:ext cx="7199791" cy="1477328"/>
          </a:xfrm>
          <a:prstGeom prst="rect">
            <a:avLst/>
          </a:prstGeom>
          <a:noFill/>
        </p:spPr>
        <p:txBody>
          <a:bodyPr wrap="square" rtlCol="0">
            <a:spAutoFit/>
          </a:bodyPr>
          <a:lstStyle/>
          <a:p>
            <a:r>
              <a:rPr lang="en-US" b="1" dirty="0" smtClean="0"/>
              <a:t>Step 25:  </a:t>
            </a:r>
            <a:r>
              <a:rPr lang="en-US" dirty="0" smtClean="0"/>
              <a:t>Drag to rotate the  TO BE GEEK text to the bottom of the circle.</a:t>
            </a:r>
          </a:p>
          <a:p>
            <a:endParaRPr lang="en-US" dirty="0"/>
          </a:p>
          <a:p>
            <a:r>
              <a:rPr lang="en-US" b="1" dirty="0" smtClean="0"/>
              <a:t>Step 26</a:t>
            </a:r>
            <a:r>
              <a:rPr lang="en-US" dirty="0" smtClean="0"/>
              <a:t>:  Click the Upper Layer and drag to rotate the WHERE IT’S CHIC text to the top of the circle.</a:t>
            </a:r>
          </a:p>
          <a:p>
            <a:endParaRPr lang="en-US" dirty="0"/>
          </a:p>
        </p:txBody>
      </p:sp>
      <p:sp>
        <p:nvSpPr>
          <p:cNvPr id="7" name="TextBox 6"/>
          <p:cNvSpPr txBox="1"/>
          <p:nvPr/>
        </p:nvSpPr>
        <p:spPr>
          <a:xfrm>
            <a:off x="97653" y="5103674"/>
            <a:ext cx="7199791" cy="646331"/>
          </a:xfrm>
          <a:prstGeom prst="rect">
            <a:avLst/>
          </a:prstGeom>
          <a:noFill/>
        </p:spPr>
        <p:txBody>
          <a:bodyPr wrap="square" rtlCol="0">
            <a:spAutoFit/>
          </a:bodyPr>
          <a:lstStyle/>
          <a:p>
            <a:r>
              <a:rPr lang="en-US" b="1" dirty="0" smtClean="0"/>
              <a:t>Step 28:  </a:t>
            </a:r>
            <a:r>
              <a:rPr lang="en-US" dirty="0" smtClean="0"/>
              <a:t>If you want to move the text a bit closer to the image, select the layer in the Layers palette and use the Move Tool to position the text.  </a:t>
            </a:r>
            <a:endParaRPr lang="en-US" b="1" dirty="0" smtClean="0"/>
          </a:p>
        </p:txBody>
      </p:sp>
      <p:pic>
        <p:nvPicPr>
          <p:cNvPr id="9" name="Picture 8"/>
          <p:cNvPicPr>
            <a:picLocks noChangeAspect="1"/>
          </p:cNvPicPr>
          <p:nvPr/>
        </p:nvPicPr>
        <p:blipFill>
          <a:blip r:embed="rId4"/>
          <a:stretch>
            <a:fillRect/>
          </a:stretch>
        </p:blipFill>
        <p:spPr>
          <a:xfrm>
            <a:off x="7679184" y="2362174"/>
            <a:ext cx="2322111" cy="2345626"/>
          </a:xfrm>
          <a:prstGeom prst="rect">
            <a:avLst/>
          </a:prstGeom>
        </p:spPr>
      </p:pic>
      <p:pic>
        <p:nvPicPr>
          <p:cNvPr id="10" name="Picture 9"/>
          <p:cNvPicPr>
            <a:picLocks noChangeAspect="1"/>
          </p:cNvPicPr>
          <p:nvPr/>
        </p:nvPicPr>
        <p:blipFill>
          <a:blip r:embed="rId5"/>
          <a:stretch>
            <a:fillRect/>
          </a:stretch>
        </p:blipFill>
        <p:spPr>
          <a:xfrm>
            <a:off x="3995044" y="1207364"/>
            <a:ext cx="2000250" cy="762000"/>
          </a:xfrm>
          <a:prstGeom prst="rect">
            <a:avLst/>
          </a:prstGeom>
        </p:spPr>
      </p:pic>
      <p:pic>
        <p:nvPicPr>
          <p:cNvPr id="11" name="Picture 10"/>
          <p:cNvPicPr>
            <a:picLocks noChangeAspect="1"/>
          </p:cNvPicPr>
          <p:nvPr/>
        </p:nvPicPr>
        <p:blipFill>
          <a:blip r:embed="rId6"/>
          <a:stretch>
            <a:fillRect/>
          </a:stretch>
        </p:blipFill>
        <p:spPr>
          <a:xfrm>
            <a:off x="9732608" y="3883341"/>
            <a:ext cx="2459392" cy="2440666"/>
          </a:xfrm>
          <a:prstGeom prst="rect">
            <a:avLst/>
          </a:prstGeom>
        </p:spPr>
      </p:pic>
    </p:spTree>
    <p:extLst>
      <p:ext uri="{BB962C8B-B14F-4D97-AF65-F5344CB8AC3E}">
        <p14:creationId xmlns:p14="http://schemas.microsoft.com/office/powerpoint/2010/main" val="1049620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4085" y="239697"/>
            <a:ext cx="6214369" cy="646331"/>
          </a:xfrm>
          <a:prstGeom prst="rect">
            <a:avLst/>
          </a:prstGeom>
          <a:noFill/>
        </p:spPr>
        <p:txBody>
          <a:bodyPr wrap="square" rtlCol="0">
            <a:spAutoFit/>
          </a:bodyPr>
          <a:lstStyle/>
          <a:p>
            <a:r>
              <a:rPr lang="en-US" b="1" dirty="0" smtClean="0"/>
              <a:t>Step 28:  </a:t>
            </a:r>
            <a:r>
              <a:rPr lang="en-US" dirty="0" smtClean="0"/>
              <a:t>Add the finishing touches, such as cropping the image and hiding the background to make it a transparent image.</a:t>
            </a:r>
            <a:endParaRPr lang="en-US" dirty="0"/>
          </a:p>
        </p:txBody>
      </p:sp>
      <p:sp>
        <p:nvSpPr>
          <p:cNvPr id="4" name="TextBox 3"/>
          <p:cNvSpPr txBox="1"/>
          <p:nvPr/>
        </p:nvSpPr>
        <p:spPr>
          <a:xfrm>
            <a:off x="284085" y="5193437"/>
            <a:ext cx="6214369" cy="369332"/>
          </a:xfrm>
          <a:prstGeom prst="rect">
            <a:avLst/>
          </a:prstGeom>
          <a:noFill/>
        </p:spPr>
        <p:txBody>
          <a:bodyPr wrap="square" rtlCol="0">
            <a:spAutoFit/>
          </a:bodyPr>
          <a:lstStyle/>
          <a:p>
            <a:r>
              <a:rPr lang="en-US" b="1" dirty="0" smtClean="0"/>
              <a:t>Step 30:  </a:t>
            </a:r>
            <a:r>
              <a:rPr lang="en-US" dirty="0" smtClean="0"/>
              <a:t>Save the finished image as a .</a:t>
            </a:r>
            <a:r>
              <a:rPr lang="en-US" dirty="0" err="1" smtClean="0"/>
              <a:t>xcf</a:t>
            </a:r>
            <a:r>
              <a:rPr lang="en-US" dirty="0" smtClean="0"/>
              <a:t> file and as a .</a:t>
            </a:r>
            <a:r>
              <a:rPr lang="en-US" dirty="0" err="1" smtClean="0"/>
              <a:t>png</a:t>
            </a:r>
            <a:r>
              <a:rPr lang="en-US" dirty="0" smtClean="0"/>
              <a:t> file.</a:t>
            </a:r>
            <a:endParaRPr lang="en-US" dirty="0"/>
          </a:p>
        </p:txBody>
      </p:sp>
      <p:pic>
        <p:nvPicPr>
          <p:cNvPr id="5" name="Picture 4"/>
          <p:cNvPicPr>
            <a:picLocks noChangeAspect="1"/>
          </p:cNvPicPr>
          <p:nvPr/>
        </p:nvPicPr>
        <p:blipFill>
          <a:blip r:embed="rId2"/>
          <a:stretch>
            <a:fillRect/>
          </a:stretch>
        </p:blipFill>
        <p:spPr>
          <a:xfrm>
            <a:off x="7595356" y="886028"/>
            <a:ext cx="2771775" cy="2705100"/>
          </a:xfrm>
          <a:prstGeom prst="rect">
            <a:avLst/>
          </a:prstGeom>
        </p:spPr>
      </p:pic>
      <p:sp>
        <p:nvSpPr>
          <p:cNvPr id="6" name="TextBox 5"/>
          <p:cNvSpPr txBox="1"/>
          <p:nvPr/>
        </p:nvSpPr>
        <p:spPr>
          <a:xfrm>
            <a:off x="186430" y="2281561"/>
            <a:ext cx="6214369" cy="646331"/>
          </a:xfrm>
          <a:prstGeom prst="rect">
            <a:avLst/>
          </a:prstGeom>
          <a:noFill/>
        </p:spPr>
        <p:txBody>
          <a:bodyPr wrap="square" rtlCol="0">
            <a:spAutoFit/>
          </a:bodyPr>
          <a:lstStyle/>
          <a:p>
            <a:r>
              <a:rPr lang="en-US" b="1" dirty="0" smtClean="0"/>
              <a:t>Step 29:  </a:t>
            </a:r>
            <a:r>
              <a:rPr lang="en-US" dirty="0" smtClean="0"/>
              <a:t>This does look a bit large; you may want to use the Image | Scale Image option to make it a bit smaller.</a:t>
            </a:r>
            <a:endParaRPr lang="en-US" dirty="0"/>
          </a:p>
        </p:txBody>
      </p:sp>
      <p:pic>
        <p:nvPicPr>
          <p:cNvPr id="7" name="Picture 6"/>
          <p:cNvPicPr>
            <a:picLocks noChangeAspect="1"/>
          </p:cNvPicPr>
          <p:nvPr/>
        </p:nvPicPr>
        <p:blipFill>
          <a:blip r:embed="rId3"/>
          <a:stretch>
            <a:fillRect/>
          </a:stretch>
        </p:blipFill>
        <p:spPr>
          <a:xfrm>
            <a:off x="7779891" y="4355467"/>
            <a:ext cx="1390650" cy="1343025"/>
          </a:xfrm>
          <a:prstGeom prst="rect">
            <a:avLst/>
          </a:prstGeom>
        </p:spPr>
      </p:pic>
    </p:spTree>
    <p:extLst>
      <p:ext uri="{BB962C8B-B14F-4D97-AF65-F5344CB8AC3E}">
        <p14:creationId xmlns:p14="http://schemas.microsoft.com/office/powerpoint/2010/main" val="340685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9" y="0"/>
            <a:ext cx="3814314" cy="410882"/>
          </a:xfrm>
          <a:prstGeom prst="rect">
            <a:avLst/>
          </a:prstGeom>
        </p:spPr>
        <p:txBody>
          <a:bodyPr wrap="none">
            <a:spAutoFit/>
          </a:bodyPr>
          <a:lstStyle/>
          <a:p>
            <a:pPr>
              <a:lnSpc>
                <a:spcPct val="115000"/>
              </a:lnSpc>
              <a:spcBef>
                <a:spcPts val="1000"/>
              </a:spcBef>
              <a:spcAft>
                <a:spcPts val="1000"/>
              </a:spcAft>
            </a:pPr>
            <a:r>
              <a:rPr lang="en-US" dirty="0">
                <a:latin typeface="Calibri" panose="020F0502020204030204" pitchFamily="34" charset="0"/>
                <a:ea typeface="Times New Roman" panose="02020603050405020304" pitchFamily="18" charset="0"/>
                <a:cs typeface="Times New Roman" panose="02020603050405020304" pitchFamily="18" charset="0"/>
              </a:rPr>
              <a:t>GIMP® is all about IT (Images and Text)</a:t>
            </a: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0" y="596274"/>
            <a:ext cx="5663381"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OPEN GIMP®</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Step 1:</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To begin a new GIMP® project, from the Menu Bar, select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ile |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ew.  At the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reate a New Image dialog box, select a size and background color for your new image.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 selected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300</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x 300 pixels with a white background.  </a:t>
            </a:r>
            <a:endParaRPr kumimoji="0" lang="en-US" altLang="en-US" sz="900" b="0" i="0" u="none" strike="noStrike" cap="none" normalizeH="0" baseline="0" dirty="0" smtClean="0">
              <a:ln>
                <a:noFill/>
              </a:ln>
              <a:solidFill>
                <a:schemeClr val="tx1"/>
              </a:solidFill>
              <a:effectLst/>
            </a:endParaRPr>
          </a:p>
          <a:p>
            <a:pPr eaLnBrk="0" fontAlgn="base" hangingPunct="0">
              <a:spcBef>
                <a:spcPct val="0"/>
              </a:spcBef>
              <a:spcAft>
                <a:spcPct val="0"/>
              </a:spcAft>
            </a:pP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will need to click the + sign beside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dvanced Options to expand the menu.     In the Comme</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 text box, describe the image.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Click the </a:t>
            </a:r>
            <a:r>
              <a:rPr lang="en-US" altLang="en-US" u="sng" dirty="0">
                <a:latin typeface="Calibri" panose="020F0502020204030204" pitchFamily="34" charset="0"/>
                <a:ea typeface="Times New Roman" panose="02020603050405020304" pitchFamily="18" charset="0"/>
                <a:cs typeface="Times New Roman" panose="02020603050405020304" pitchFamily="18" charset="0"/>
              </a:rPr>
              <a:t>O</a:t>
            </a:r>
            <a:r>
              <a:rPr lang="en-US" altLang="en-US" dirty="0">
                <a:latin typeface="Calibri" panose="020F0502020204030204" pitchFamily="34" charset="0"/>
                <a:ea typeface="Times New Roman" panose="02020603050405020304" pitchFamily="18" charset="0"/>
                <a:cs typeface="Times New Roman" panose="02020603050405020304" pitchFamily="18" charset="0"/>
              </a:rPr>
              <a:t>K button</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t>
            </a:r>
            <a:endParaRPr kumimoji="0" lang="en-US" altLang="en-US" sz="900" b="0" i="0" u="none" strike="noStrike" cap="none" normalizeH="0" baseline="0" dirty="0" smtClean="0">
              <a:ln>
                <a:noFill/>
              </a:ln>
              <a:solidFill>
                <a:schemeClr val="tx1"/>
              </a:solidFill>
              <a:effectLst/>
            </a:endParaRPr>
          </a:p>
        </p:txBody>
      </p:sp>
      <p:sp>
        <p:nvSpPr>
          <p:cNvPr id="5" name="Rectangle 5"/>
          <p:cNvSpPr>
            <a:spLocks noChangeArrowheads="1"/>
          </p:cNvSpPr>
          <p:nvPr/>
        </p:nvSpPr>
        <p:spPr bwMode="auto">
          <a:xfrm>
            <a:off x="0" y="324133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p:cNvSpPr>
            <a:spLocks noChangeArrowheads="1"/>
          </p:cNvSpPr>
          <p:nvPr/>
        </p:nvSpPr>
        <p:spPr bwMode="auto">
          <a:xfrm>
            <a:off x="8739" y="3954648"/>
            <a:ext cx="532908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new image canvas displays in the GIMP® workspace with image information in the Title Bar and a “Background” layer displays in the Layers palette to the right of the image window.</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2"/>
          <a:stretch>
            <a:fillRect/>
          </a:stretch>
        </p:blipFill>
        <p:spPr>
          <a:xfrm>
            <a:off x="5581326" y="3241330"/>
            <a:ext cx="1952625" cy="3486150"/>
          </a:xfrm>
          <a:prstGeom prst="rect">
            <a:avLst/>
          </a:prstGeom>
        </p:spPr>
      </p:pic>
      <p:pic>
        <p:nvPicPr>
          <p:cNvPr id="9" name="Picture 8"/>
          <p:cNvPicPr>
            <a:picLocks noChangeAspect="1"/>
          </p:cNvPicPr>
          <p:nvPr/>
        </p:nvPicPr>
        <p:blipFill>
          <a:blip r:embed="rId3"/>
          <a:stretch>
            <a:fillRect/>
          </a:stretch>
        </p:blipFill>
        <p:spPr>
          <a:xfrm>
            <a:off x="8024650" y="205441"/>
            <a:ext cx="3676650" cy="4162425"/>
          </a:xfrm>
          <a:prstGeom prst="rect">
            <a:avLst/>
          </a:prstGeom>
        </p:spPr>
      </p:pic>
    </p:spTree>
    <p:extLst>
      <p:ext uri="{BB962C8B-B14F-4D97-AF65-F5344CB8AC3E}">
        <p14:creationId xmlns:p14="http://schemas.microsoft.com/office/powerpoint/2010/main" val="3869722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9495" y="310718"/>
            <a:ext cx="11256886" cy="1200329"/>
          </a:xfrm>
          <a:prstGeom prst="rect">
            <a:avLst/>
          </a:prstGeom>
          <a:noFill/>
        </p:spPr>
        <p:txBody>
          <a:bodyPr wrap="square" rtlCol="0">
            <a:spAutoFit/>
          </a:bodyPr>
          <a:lstStyle/>
          <a:p>
            <a:r>
              <a:rPr lang="en-US" dirty="0" smtClean="0"/>
              <a:t>Creating a logo with curved text is similar to working with WordArt. </a:t>
            </a:r>
            <a:r>
              <a:rPr lang="en-US" b="1" dirty="0"/>
              <a:t>WordArt</a:t>
            </a:r>
            <a:r>
              <a:rPr lang="en-US" dirty="0"/>
              <a:t> is text with special effects. You can create shadowed, skewed, rotated, and stretched text, as well as text with particular shapes. </a:t>
            </a:r>
            <a:endParaRPr lang="en-US" dirty="0" smtClean="0"/>
          </a:p>
          <a:p>
            <a:endParaRPr lang="en-US" dirty="0"/>
          </a:p>
          <a:p>
            <a:r>
              <a:rPr lang="en-US" dirty="0" smtClean="0"/>
              <a:t>Before you learn to make the Geek Logo, you should learn a little about creating paths.</a:t>
            </a:r>
            <a:endParaRPr lang="en-US" dirty="0"/>
          </a:p>
        </p:txBody>
      </p:sp>
      <p:sp>
        <p:nvSpPr>
          <p:cNvPr id="3" name="TextBox 2"/>
          <p:cNvSpPr txBox="1"/>
          <p:nvPr/>
        </p:nvSpPr>
        <p:spPr>
          <a:xfrm>
            <a:off x="506028" y="1651247"/>
            <a:ext cx="2420876" cy="1200329"/>
          </a:xfrm>
          <a:prstGeom prst="rect">
            <a:avLst/>
          </a:prstGeom>
          <a:noFill/>
        </p:spPr>
        <p:txBody>
          <a:bodyPr wrap="square" rtlCol="0">
            <a:spAutoFit/>
          </a:bodyPr>
          <a:lstStyle/>
          <a:p>
            <a:r>
              <a:rPr lang="en-US" b="1" dirty="0" smtClean="0"/>
              <a:t>Step 2:</a:t>
            </a:r>
            <a:r>
              <a:rPr lang="en-US" dirty="0" smtClean="0"/>
              <a:t>  Click the Create a new layer and add it to the image icon in the Layers palette.</a:t>
            </a:r>
          </a:p>
        </p:txBody>
      </p:sp>
      <p:pic>
        <p:nvPicPr>
          <p:cNvPr id="4" name="Picture 3"/>
          <p:cNvPicPr>
            <a:picLocks noChangeAspect="1"/>
          </p:cNvPicPr>
          <p:nvPr/>
        </p:nvPicPr>
        <p:blipFill>
          <a:blip r:embed="rId2"/>
          <a:stretch>
            <a:fillRect/>
          </a:stretch>
        </p:blipFill>
        <p:spPr>
          <a:xfrm>
            <a:off x="3107184" y="1692475"/>
            <a:ext cx="1476422" cy="2635953"/>
          </a:xfrm>
          <a:prstGeom prst="rect">
            <a:avLst/>
          </a:prstGeom>
        </p:spPr>
      </p:pic>
      <p:sp>
        <p:nvSpPr>
          <p:cNvPr id="5" name="Rectangle 4"/>
          <p:cNvSpPr/>
          <p:nvPr/>
        </p:nvSpPr>
        <p:spPr>
          <a:xfrm>
            <a:off x="3142695" y="4159752"/>
            <a:ext cx="177554" cy="16867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06028" y="3033004"/>
            <a:ext cx="2420876" cy="1477328"/>
          </a:xfrm>
          <a:prstGeom prst="rect">
            <a:avLst/>
          </a:prstGeom>
          <a:noFill/>
        </p:spPr>
        <p:txBody>
          <a:bodyPr wrap="square" rtlCol="0">
            <a:spAutoFit/>
          </a:bodyPr>
          <a:lstStyle/>
          <a:p>
            <a:r>
              <a:rPr lang="en-US" b="1" dirty="0" smtClean="0"/>
              <a:t>Step 3: </a:t>
            </a:r>
            <a:r>
              <a:rPr lang="en-US" dirty="0" smtClean="0"/>
              <a:t>At the New layer dialog box, make sure Transparency is selected and click the OK button.</a:t>
            </a:r>
          </a:p>
        </p:txBody>
      </p:sp>
      <p:pic>
        <p:nvPicPr>
          <p:cNvPr id="7" name="Picture 6"/>
          <p:cNvPicPr>
            <a:picLocks noChangeAspect="1"/>
          </p:cNvPicPr>
          <p:nvPr/>
        </p:nvPicPr>
        <p:blipFill>
          <a:blip r:embed="rId3"/>
          <a:stretch>
            <a:fillRect/>
          </a:stretch>
        </p:blipFill>
        <p:spPr>
          <a:xfrm>
            <a:off x="923276" y="4691760"/>
            <a:ext cx="1832869" cy="2074362"/>
          </a:xfrm>
          <a:prstGeom prst="rect">
            <a:avLst/>
          </a:prstGeom>
        </p:spPr>
      </p:pic>
      <p:sp>
        <p:nvSpPr>
          <p:cNvPr id="8" name="TextBox 7"/>
          <p:cNvSpPr txBox="1"/>
          <p:nvPr/>
        </p:nvSpPr>
        <p:spPr>
          <a:xfrm>
            <a:off x="5557421" y="1692475"/>
            <a:ext cx="3595457" cy="923330"/>
          </a:xfrm>
          <a:prstGeom prst="rect">
            <a:avLst/>
          </a:prstGeom>
          <a:noFill/>
        </p:spPr>
        <p:txBody>
          <a:bodyPr wrap="square" rtlCol="0">
            <a:spAutoFit/>
          </a:bodyPr>
          <a:lstStyle/>
          <a:p>
            <a:r>
              <a:rPr lang="en-US" dirty="0" smtClean="0"/>
              <a:t>A new layer named Layer displays above the Background Layer in the Layers palette.</a:t>
            </a:r>
            <a:endParaRPr lang="en-US" dirty="0"/>
          </a:p>
        </p:txBody>
      </p:sp>
      <p:pic>
        <p:nvPicPr>
          <p:cNvPr id="9" name="Picture 8"/>
          <p:cNvPicPr>
            <a:picLocks noChangeAspect="1"/>
          </p:cNvPicPr>
          <p:nvPr/>
        </p:nvPicPr>
        <p:blipFill>
          <a:blip r:embed="rId4"/>
          <a:stretch>
            <a:fillRect/>
          </a:stretch>
        </p:blipFill>
        <p:spPr>
          <a:xfrm>
            <a:off x="9598981" y="1002365"/>
            <a:ext cx="2057400" cy="1771650"/>
          </a:xfrm>
          <a:prstGeom prst="rect">
            <a:avLst/>
          </a:prstGeom>
        </p:spPr>
      </p:pic>
      <p:sp>
        <p:nvSpPr>
          <p:cNvPr id="10" name="TextBox 9"/>
          <p:cNvSpPr txBox="1"/>
          <p:nvPr/>
        </p:nvSpPr>
        <p:spPr>
          <a:xfrm>
            <a:off x="5743853" y="3771668"/>
            <a:ext cx="3986074" cy="3139321"/>
          </a:xfrm>
          <a:prstGeom prst="rect">
            <a:avLst/>
          </a:prstGeom>
          <a:noFill/>
        </p:spPr>
        <p:txBody>
          <a:bodyPr wrap="square" rtlCol="0">
            <a:spAutoFit/>
          </a:bodyPr>
          <a:lstStyle/>
          <a:p>
            <a:r>
              <a:rPr lang="en-US" dirty="0" smtClean="0"/>
              <a:t>With the Layer selected, select the Pencil tool from the Toolbox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In the Pencil tool options, select the smallest Brush size</a:t>
            </a:r>
            <a:endParaRPr lang="en-US" dirty="0"/>
          </a:p>
        </p:txBody>
      </p:sp>
      <p:pic>
        <p:nvPicPr>
          <p:cNvPr id="11" name="Picture 10"/>
          <p:cNvPicPr>
            <a:picLocks noChangeAspect="1"/>
          </p:cNvPicPr>
          <p:nvPr/>
        </p:nvPicPr>
        <p:blipFill>
          <a:blip r:embed="rId5"/>
          <a:stretch>
            <a:fillRect/>
          </a:stretch>
        </p:blipFill>
        <p:spPr>
          <a:xfrm>
            <a:off x="9481352" y="3112661"/>
            <a:ext cx="1971675" cy="1762125"/>
          </a:xfrm>
          <a:prstGeom prst="rect">
            <a:avLst/>
          </a:prstGeom>
        </p:spPr>
      </p:pic>
      <p:pic>
        <p:nvPicPr>
          <p:cNvPr id="12" name="Picture 11"/>
          <p:cNvPicPr>
            <a:picLocks noChangeAspect="1"/>
          </p:cNvPicPr>
          <p:nvPr/>
        </p:nvPicPr>
        <p:blipFill>
          <a:blip r:embed="rId6"/>
          <a:stretch>
            <a:fillRect/>
          </a:stretch>
        </p:blipFill>
        <p:spPr>
          <a:xfrm>
            <a:off x="9481352" y="5127822"/>
            <a:ext cx="1885950" cy="1638300"/>
          </a:xfrm>
          <a:prstGeom prst="rect">
            <a:avLst/>
          </a:prstGeom>
        </p:spPr>
      </p:pic>
    </p:spTree>
    <p:extLst>
      <p:ext uri="{BB962C8B-B14F-4D97-AF65-F5344CB8AC3E}">
        <p14:creationId xmlns:p14="http://schemas.microsoft.com/office/powerpoint/2010/main" val="1817125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309" y="213064"/>
            <a:ext cx="4563122" cy="646331"/>
          </a:xfrm>
          <a:prstGeom prst="rect">
            <a:avLst/>
          </a:prstGeom>
          <a:noFill/>
        </p:spPr>
        <p:txBody>
          <a:bodyPr wrap="square" rtlCol="0">
            <a:spAutoFit/>
          </a:bodyPr>
          <a:lstStyle/>
          <a:p>
            <a:r>
              <a:rPr lang="en-US" b="1" dirty="0" smtClean="0"/>
              <a:t>Step 4:  </a:t>
            </a:r>
            <a:r>
              <a:rPr lang="en-US" dirty="0" smtClean="0"/>
              <a:t>Click on the canvas and draw a wavy line.</a:t>
            </a:r>
            <a:endParaRPr lang="en-US" dirty="0"/>
          </a:p>
        </p:txBody>
      </p:sp>
      <p:sp>
        <p:nvSpPr>
          <p:cNvPr id="4" name="TextBox 3"/>
          <p:cNvSpPr txBox="1"/>
          <p:nvPr/>
        </p:nvSpPr>
        <p:spPr>
          <a:xfrm>
            <a:off x="195309" y="1411023"/>
            <a:ext cx="4563122" cy="923330"/>
          </a:xfrm>
          <a:prstGeom prst="rect">
            <a:avLst/>
          </a:prstGeom>
          <a:noFill/>
        </p:spPr>
        <p:txBody>
          <a:bodyPr wrap="square" rtlCol="0">
            <a:spAutoFit/>
          </a:bodyPr>
          <a:lstStyle/>
          <a:p>
            <a:r>
              <a:rPr lang="en-US" b="1" dirty="0" smtClean="0"/>
              <a:t>Step 5:</a:t>
            </a:r>
            <a:r>
              <a:rPr lang="en-US" dirty="0" smtClean="0"/>
              <a:t>  With Layer selected in the Layers palette, right click and select Alpha to Selection</a:t>
            </a:r>
            <a:endParaRPr lang="en-US" dirty="0"/>
          </a:p>
        </p:txBody>
      </p:sp>
      <p:sp>
        <p:nvSpPr>
          <p:cNvPr id="5" name="TextBox 4"/>
          <p:cNvSpPr txBox="1"/>
          <p:nvPr/>
        </p:nvSpPr>
        <p:spPr>
          <a:xfrm>
            <a:off x="195309" y="2698286"/>
            <a:ext cx="4660776" cy="1477328"/>
          </a:xfrm>
          <a:prstGeom prst="rect">
            <a:avLst/>
          </a:prstGeom>
          <a:noFill/>
        </p:spPr>
        <p:txBody>
          <a:bodyPr wrap="square" rtlCol="0">
            <a:spAutoFit/>
          </a:bodyPr>
          <a:lstStyle/>
          <a:p>
            <a:r>
              <a:rPr lang="en-US" b="1" dirty="0" smtClean="0"/>
              <a:t>Step 6:</a:t>
            </a:r>
            <a:r>
              <a:rPr lang="en-US" dirty="0" smtClean="0"/>
              <a:t>  Click the Paths dialog icon on the Layers palette and click the Selection to path icon.</a:t>
            </a:r>
          </a:p>
          <a:p>
            <a:endParaRPr lang="en-US" dirty="0"/>
          </a:p>
          <a:p>
            <a:r>
              <a:rPr lang="en-US" dirty="0" smtClean="0"/>
              <a:t>A Selection icon displays in the Paths dialog and marching ants display around the wavy line.</a:t>
            </a:r>
            <a:endParaRPr lang="en-US" dirty="0"/>
          </a:p>
        </p:txBody>
      </p:sp>
      <p:pic>
        <p:nvPicPr>
          <p:cNvPr id="9" name="Picture 8"/>
          <p:cNvPicPr>
            <a:picLocks noChangeAspect="1"/>
          </p:cNvPicPr>
          <p:nvPr/>
        </p:nvPicPr>
        <p:blipFill>
          <a:blip r:embed="rId2"/>
          <a:stretch>
            <a:fillRect/>
          </a:stretch>
        </p:blipFill>
        <p:spPr>
          <a:xfrm>
            <a:off x="6515146" y="4704"/>
            <a:ext cx="4139121" cy="1406319"/>
          </a:xfrm>
          <a:prstGeom prst="rect">
            <a:avLst/>
          </a:prstGeom>
        </p:spPr>
      </p:pic>
      <p:pic>
        <p:nvPicPr>
          <p:cNvPr id="10" name="Picture 9"/>
          <p:cNvPicPr>
            <a:picLocks noChangeAspect="1"/>
          </p:cNvPicPr>
          <p:nvPr/>
        </p:nvPicPr>
        <p:blipFill>
          <a:blip r:embed="rId3"/>
          <a:stretch>
            <a:fillRect/>
          </a:stretch>
        </p:blipFill>
        <p:spPr>
          <a:xfrm>
            <a:off x="6621540" y="1734188"/>
            <a:ext cx="2038350" cy="2296274"/>
          </a:xfrm>
          <a:prstGeom prst="rect">
            <a:avLst/>
          </a:prstGeom>
        </p:spPr>
      </p:pic>
      <p:sp>
        <p:nvSpPr>
          <p:cNvPr id="11" name="Rectangle 10"/>
          <p:cNvSpPr/>
          <p:nvPr/>
        </p:nvSpPr>
        <p:spPr>
          <a:xfrm>
            <a:off x="7874493" y="3844031"/>
            <a:ext cx="239697" cy="1775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4"/>
          <a:stretch>
            <a:fillRect/>
          </a:stretch>
        </p:blipFill>
        <p:spPr>
          <a:xfrm>
            <a:off x="9401407" y="1734189"/>
            <a:ext cx="2047875" cy="2287396"/>
          </a:xfrm>
          <a:prstGeom prst="rect">
            <a:avLst/>
          </a:prstGeom>
        </p:spPr>
      </p:pic>
      <p:pic>
        <p:nvPicPr>
          <p:cNvPr id="13" name="Picture 12"/>
          <p:cNvPicPr>
            <a:picLocks noChangeAspect="1"/>
          </p:cNvPicPr>
          <p:nvPr/>
        </p:nvPicPr>
        <p:blipFill>
          <a:blip r:embed="rId5"/>
          <a:stretch>
            <a:fillRect/>
          </a:stretch>
        </p:blipFill>
        <p:spPr>
          <a:xfrm>
            <a:off x="292963" y="4554337"/>
            <a:ext cx="4873841" cy="1622221"/>
          </a:xfrm>
          <a:prstGeom prst="rect">
            <a:avLst/>
          </a:prstGeom>
        </p:spPr>
      </p:pic>
      <p:sp>
        <p:nvSpPr>
          <p:cNvPr id="14" name="TextBox 13"/>
          <p:cNvSpPr txBox="1"/>
          <p:nvPr/>
        </p:nvSpPr>
        <p:spPr>
          <a:xfrm>
            <a:off x="6072326" y="4554337"/>
            <a:ext cx="5504156" cy="646331"/>
          </a:xfrm>
          <a:prstGeom prst="rect">
            <a:avLst/>
          </a:prstGeom>
          <a:noFill/>
        </p:spPr>
        <p:txBody>
          <a:bodyPr wrap="square" rtlCol="0">
            <a:spAutoFit/>
          </a:bodyPr>
          <a:lstStyle/>
          <a:p>
            <a:r>
              <a:rPr lang="en-US" b="1" dirty="0" smtClean="0"/>
              <a:t>Step 7:</a:t>
            </a:r>
            <a:r>
              <a:rPr lang="en-US" dirty="0" smtClean="0"/>
              <a:t>  Click the unhide icon beside the Selection path to display the eyeball and display the path.</a:t>
            </a:r>
            <a:endParaRPr lang="en-US" dirty="0"/>
          </a:p>
        </p:txBody>
      </p:sp>
      <p:pic>
        <p:nvPicPr>
          <p:cNvPr id="15" name="Picture 14"/>
          <p:cNvPicPr>
            <a:picLocks noChangeAspect="1"/>
          </p:cNvPicPr>
          <p:nvPr/>
        </p:nvPicPr>
        <p:blipFill>
          <a:blip r:embed="rId6"/>
          <a:stretch>
            <a:fillRect/>
          </a:stretch>
        </p:blipFill>
        <p:spPr>
          <a:xfrm>
            <a:off x="6247290" y="5365447"/>
            <a:ext cx="1866900" cy="247650"/>
          </a:xfrm>
          <a:prstGeom prst="rect">
            <a:avLst/>
          </a:prstGeom>
        </p:spPr>
      </p:pic>
      <p:pic>
        <p:nvPicPr>
          <p:cNvPr id="16" name="Picture 15"/>
          <p:cNvPicPr>
            <a:picLocks noChangeAspect="1"/>
          </p:cNvPicPr>
          <p:nvPr/>
        </p:nvPicPr>
        <p:blipFill>
          <a:blip r:embed="rId7"/>
          <a:stretch>
            <a:fillRect/>
          </a:stretch>
        </p:blipFill>
        <p:spPr>
          <a:xfrm>
            <a:off x="6247290" y="5749780"/>
            <a:ext cx="5667375" cy="781050"/>
          </a:xfrm>
          <a:prstGeom prst="rect">
            <a:avLst/>
          </a:prstGeom>
        </p:spPr>
      </p:pic>
    </p:spTree>
    <p:extLst>
      <p:ext uri="{BB962C8B-B14F-4D97-AF65-F5344CB8AC3E}">
        <p14:creationId xmlns:p14="http://schemas.microsoft.com/office/powerpoint/2010/main" val="52379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151" y="239697"/>
            <a:ext cx="4172505" cy="923330"/>
          </a:xfrm>
          <a:prstGeom prst="rect">
            <a:avLst/>
          </a:prstGeom>
          <a:noFill/>
        </p:spPr>
        <p:txBody>
          <a:bodyPr wrap="square" rtlCol="0">
            <a:spAutoFit/>
          </a:bodyPr>
          <a:lstStyle/>
          <a:p>
            <a:r>
              <a:rPr lang="en-US" b="1" dirty="0" smtClean="0"/>
              <a:t>Step 8:</a:t>
            </a:r>
            <a:r>
              <a:rPr lang="en-US" dirty="0" smtClean="0"/>
              <a:t>  Change the foreground color to the color you want for your text and click the OK button.</a:t>
            </a:r>
            <a:endParaRPr lang="en-US" dirty="0"/>
          </a:p>
        </p:txBody>
      </p:sp>
      <p:pic>
        <p:nvPicPr>
          <p:cNvPr id="3" name="Picture 2"/>
          <p:cNvPicPr>
            <a:picLocks noChangeAspect="1"/>
          </p:cNvPicPr>
          <p:nvPr/>
        </p:nvPicPr>
        <p:blipFill>
          <a:blip r:embed="rId2"/>
          <a:stretch>
            <a:fillRect/>
          </a:stretch>
        </p:blipFill>
        <p:spPr>
          <a:xfrm>
            <a:off x="6396361" y="239697"/>
            <a:ext cx="2792027" cy="2288657"/>
          </a:xfrm>
          <a:prstGeom prst="rect">
            <a:avLst/>
          </a:prstGeom>
        </p:spPr>
      </p:pic>
      <p:sp>
        <p:nvSpPr>
          <p:cNvPr id="4" name="TextBox 3"/>
          <p:cNvSpPr txBox="1"/>
          <p:nvPr/>
        </p:nvSpPr>
        <p:spPr>
          <a:xfrm>
            <a:off x="390617" y="2956264"/>
            <a:ext cx="4172505" cy="923330"/>
          </a:xfrm>
          <a:prstGeom prst="rect">
            <a:avLst/>
          </a:prstGeom>
          <a:noFill/>
        </p:spPr>
        <p:txBody>
          <a:bodyPr wrap="square" rtlCol="0">
            <a:spAutoFit/>
          </a:bodyPr>
          <a:lstStyle/>
          <a:p>
            <a:r>
              <a:rPr lang="en-US" b="1" dirty="0" smtClean="0"/>
              <a:t>Step 9:  </a:t>
            </a:r>
            <a:r>
              <a:rPr lang="en-US" dirty="0" smtClean="0"/>
              <a:t>Click the Text icon          from the Tool Box and change the font size and font color in the Text Tool options. </a:t>
            </a:r>
            <a:endParaRPr lang="en-US" dirty="0"/>
          </a:p>
        </p:txBody>
      </p:sp>
      <p:pic>
        <p:nvPicPr>
          <p:cNvPr id="5" name="Picture 4"/>
          <p:cNvPicPr>
            <a:picLocks noChangeAspect="1"/>
          </p:cNvPicPr>
          <p:nvPr/>
        </p:nvPicPr>
        <p:blipFill>
          <a:blip r:embed="rId3"/>
          <a:stretch>
            <a:fillRect/>
          </a:stretch>
        </p:blipFill>
        <p:spPr>
          <a:xfrm>
            <a:off x="2934948" y="2931850"/>
            <a:ext cx="409575" cy="352425"/>
          </a:xfrm>
          <a:prstGeom prst="rect">
            <a:avLst/>
          </a:prstGeom>
        </p:spPr>
      </p:pic>
      <p:pic>
        <p:nvPicPr>
          <p:cNvPr id="6" name="Picture 5"/>
          <p:cNvPicPr>
            <a:picLocks noChangeAspect="1"/>
          </p:cNvPicPr>
          <p:nvPr/>
        </p:nvPicPr>
        <p:blipFill>
          <a:blip r:embed="rId4"/>
          <a:stretch>
            <a:fillRect/>
          </a:stretch>
        </p:blipFill>
        <p:spPr>
          <a:xfrm>
            <a:off x="4484656" y="2528354"/>
            <a:ext cx="1885950" cy="2038350"/>
          </a:xfrm>
          <a:prstGeom prst="rect">
            <a:avLst/>
          </a:prstGeom>
        </p:spPr>
      </p:pic>
      <p:sp>
        <p:nvSpPr>
          <p:cNvPr id="7" name="TextBox 6"/>
          <p:cNvSpPr txBox="1"/>
          <p:nvPr/>
        </p:nvSpPr>
        <p:spPr>
          <a:xfrm>
            <a:off x="390617" y="4873841"/>
            <a:ext cx="4660777" cy="2031325"/>
          </a:xfrm>
          <a:prstGeom prst="rect">
            <a:avLst/>
          </a:prstGeom>
          <a:noFill/>
        </p:spPr>
        <p:txBody>
          <a:bodyPr wrap="square" rtlCol="0">
            <a:spAutoFit/>
          </a:bodyPr>
          <a:lstStyle/>
          <a:p>
            <a:r>
              <a:rPr lang="en-US" b="1" dirty="0" smtClean="0"/>
              <a:t>Step 10:  </a:t>
            </a:r>
            <a:r>
              <a:rPr lang="en-US" dirty="0" smtClean="0"/>
              <a:t>Click anywhere on the canvas and type “Where it is chic to be geek!”</a:t>
            </a:r>
          </a:p>
          <a:p>
            <a:endParaRPr lang="en-US" dirty="0"/>
          </a:p>
          <a:p>
            <a:r>
              <a:rPr lang="en-US" dirty="0" smtClean="0"/>
              <a:t>The font looks a little small – highlight the text and change the size to 30.</a:t>
            </a:r>
          </a:p>
          <a:p>
            <a:endParaRPr lang="en-US" dirty="0"/>
          </a:p>
          <a:p>
            <a:r>
              <a:rPr lang="en-US" dirty="0" smtClean="0"/>
              <a:t>Click outside the canvas.</a:t>
            </a:r>
          </a:p>
        </p:txBody>
      </p:sp>
      <p:pic>
        <p:nvPicPr>
          <p:cNvPr id="8" name="Picture 7"/>
          <p:cNvPicPr>
            <a:picLocks noChangeAspect="1"/>
          </p:cNvPicPr>
          <p:nvPr/>
        </p:nvPicPr>
        <p:blipFill>
          <a:blip r:embed="rId5"/>
          <a:stretch>
            <a:fillRect/>
          </a:stretch>
        </p:blipFill>
        <p:spPr>
          <a:xfrm>
            <a:off x="6232124" y="4675500"/>
            <a:ext cx="4946157" cy="1874010"/>
          </a:xfrm>
          <a:prstGeom prst="rect">
            <a:avLst/>
          </a:prstGeom>
        </p:spPr>
      </p:pic>
    </p:spTree>
    <p:extLst>
      <p:ext uri="{BB962C8B-B14F-4D97-AF65-F5344CB8AC3E}">
        <p14:creationId xmlns:p14="http://schemas.microsoft.com/office/powerpoint/2010/main" val="2389217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452" y="319596"/>
            <a:ext cx="5078028" cy="923330"/>
          </a:xfrm>
          <a:prstGeom prst="rect">
            <a:avLst/>
          </a:prstGeom>
          <a:noFill/>
        </p:spPr>
        <p:txBody>
          <a:bodyPr wrap="square" rtlCol="0">
            <a:spAutoFit/>
          </a:bodyPr>
          <a:lstStyle/>
          <a:p>
            <a:r>
              <a:rPr lang="en-US" b="1" dirty="0" smtClean="0"/>
              <a:t>Step 11:  </a:t>
            </a:r>
            <a:r>
              <a:rPr lang="en-US" dirty="0" smtClean="0"/>
              <a:t>From the Menu Bar, select Layer | Text Along Path to make the text follow the selected path.</a:t>
            </a:r>
            <a:endParaRPr lang="en-US" dirty="0"/>
          </a:p>
        </p:txBody>
      </p:sp>
      <p:pic>
        <p:nvPicPr>
          <p:cNvPr id="3" name="Picture 2"/>
          <p:cNvPicPr>
            <a:picLocks noChangeAspect="1"/>
          </p:cNvPicPr>
          <p:nvPr/>
        </p:nvPicPr>
        <p:blipFill>
          <a:blip r:embed="rId2"/>
          <a:stretch>
            <a:fillRect/>
          </a:stretch>
        </p:blipFill>
        <p:spPr>
          <a:xfrm>
            <a:off x="6007038" y="112173"/>
            <a:ext cx="5753100" cy="1466850"/>
          </a:xfrm>
          <a:prstGeom prst="rect">
            <a:avLst/>
          </a:prstGeom>
        </p:spPr>
      </p:pic>
      <p:sp>
        <p:nvSpPr>
          <p:cNvPr id="4" name="TextBox 3"/>
          <p:cNvSpPr txBox="1"/>
          <p:nvPr/>
        </p:nvSpPr>
        <p:spPr>
          <a:xfrm>
            <a:off x="257452" y="1713391"/>
            <a:ext cx="5166805" cy="923330"/>
          </a:xfrm>
          <a:prstGeom prst="rect">
            <a:avLst/>
          </a:prstGeom>
          <a:noFill/>
        </p:spPr>
        <p:txBody>
          <a:bodyPr wrap="square" rtlCol="0">
            <a:spAutoFit/>
          </a:bodyPr>
          <a:lstStyle/>
          <a:p>
            <a:r>
              <a:rPr lang="en-US" b="1" dirty="0" smtClean="0"/>
              <a:t>Step 12:  </a:t>
            </a:r>
            <a:r>
              <a:rPr lang="en-US" dirty="0" smtClean="0"/>
              <a:t>Now go to the Layers palette and delete the text layer (“Where it is chic to be geek”)– Just right click and select Delete Layer.</a:t>
            </a:r>
            <a:endParaRPr lang="en-US" dirty="0"/>
          </a:p>
        </p:txBody>
      </p:sp>
      <p:pic>
        <p:nvPicPr>
          <p:cNvPr id="5" name="Picture 4"/>
          <p:cNvPicPr>
            <a:picLocks noChangeAspect="1"/>
          </p:cNvPicPr>
          <p:nvPr/>
        </p:nvPicPr>
        <p:blipFill>
          <a:blip r:embed="rId3"/>
          <a:stretch>
            <a:fillRect/>
          </a:stretch>
        </p:blipFill>
        <p:spPr>
          <a:xfrm>
            <a:off x="5596519" y="1433373"/>
            <a:ext cx="1630598" cy="2224226"/>
          </a:xfrm>
          <a:prstGeom prst="rect">
            <a:avLst/>
          </a:prstGeom>
        </p:spPr>
      </p:pic>
      <p:sp>
        <p:nvSpPr>
          <p:cNvPr id="6" name="TextBox 5"/>
          <p:cNvSpPr txBox="1"/>
          <p:nvPr/>
        </p:nvSpPr>
        <p:spPr>
          <a:xfrm>
            <a:off x="257452" y="4243527"/>
            <a:ext cx="5166805" cy="2031325"/>
          </a:xfrm>
          <a:prstGeom prst="rect">
            <a:avLst/>
          </a:prstGeom>
          <a:noFill/>
        </p:spPr>
        <p:txBody>
          <a:bodyPr wrap="square" rtlCol="0">
            <a:spAutoFit/>
          </a:bodyPr>
          <a:lstStyle/>
          <a:p>
            <a:r>
              <a:rPr lang="en-US" b="1" dirty="0" smtClean="0"/>
              <a:t>Step 13:  </a:t>
            </a:r>
            <a:r>
              <a:rPr lang="en-US" dirty="0" smtClean="0"/>
              <a:t>With Layer selected, click the Add a new layer and add it to image icon at the bottom of the Layers palette.</a:t>
            </a:r>
          </a:p>
          <a:p>
            <a:endParaRPr lang="en-US" dirty="0"/>
          </a:p>
          <a:p>
            <a:r>
              <a:rPr lang="en-US" dirty="0" smtClean="0"/>
              <a:t>Name the new layer “Curve” and click the OK button.  A new layer named “Curve displays above the Layer </a:t>
            </a:r>
            <a:r>
              <a:rPr lang="en-US" dirty="0" err="1" smtClean="0"/>
              <a:t>layer</a:t>
            </a:r>
            <a:r>
              <a:rPr lang="en-US" dirty="0" smtClean="0"/>
              <a:t>.</a:t>
            </a:r>
            <a:endParaRPr lang="en-US" dirty="0"/>
          </a:p>
        </p:txBody>
      </p:sp>
      <p:pic>
        <p:nvPicPr>
          <p:cNvPr id="7" name="Picture 6"/>
          <p:cNvPicPr>
            <a:picLocks noChangeAspect="1"/>
          </p:cNvPicPr>
          <p:nvPr/>
        </p:nvPicPr>
        <p:blipFill>
          <a:blip r:embed="rId4"/>
          <a:stretch>
            <a:fillRect/>
          </a:stretch>
        </p:blipFill>
        <p:spPr>
          <a:xfrm>
            <a:off x="8253828" y="3315486"/>
            <a:ext cx="2857500" cy="3209925"/>
          </a:xfrm>
          <a:prstGeom prst="rect">
            <a:avLst/>
          </a:prstGeom>
        </p:spPr>
      </p:pic>
    </p:spTree>
    <p:extLst>
      <p:ext uri="{BB962C8B-B14F-4D97-AF65-F5344CB8AC3E}">
        <p14:creationId xmlns:p14="http://schemas.microsoft.com/office/powerpoint/2010/main" val="160159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5208" y="275208"/>
            <a:ext cx="5086905" cy="1200329"/>
          </a:xfrm>
          <a:prstGeom prst="rect">
            <a:avLst/>
          </a:prstGeom>
          <a:noFill/>
        </p:spPr>
        <p:txBody>
          <a:bodyPr wrap="square" rtlCol="0">
            <a:spAutoFit/>
          </a:bodyPr>
          <a:lstStyle/>
          <a:p>
            <a:r>
              <a:rPr lang="en-US" b="1" dirty="0" smtClean="0"/>
              <a:t>Step 14:  </a:t>
            </a:r>
            <a:r>
              <a:rPr lang="en-US" dirty="0" smtClean="0"/>
              <a:t>Click on the new “Curve” layer and click the Paths dialog icon.  Click the Path layer and click the Path to Selection icon at the bottom of the Paths dialog to display marching ants around the text.</a:t>
            </a:r>
            <a:endParaRPr lang="en-US" dirty="0"/>
          </a:p>
        </p:txBody>
      </p:sp>
      <p:pic>
        <p:nvPicPr>
          <p:cNvPr id="3" name="Picture 2"/>
          <p:cNvPicPr>
            <a:picLocks noChangeAspect="1"/>
          </p:cNvPicPr>
          <p:nvPr/>
        </p:nvPicPr>
        <p:blipFill>
          <a:blip r:embed="rId2"/>
          <a:stretch>
            <a:fillRect/>
          </a:stretch>
        </p:blipFill>
        <p:spPr>
          <a:xfrm>
            <a:off x="6252144" y="275208"/>
            <a:ext cx="1737759" cy="1821183"/>
          </a:xfrm>
          <a:prstGeom prst="rect">
            <a:avLst/>
          </a:prstGeom>
        </p:spPr>
      </p:pic>
      <p:sp>
        <p:nvSpPr>
          <p:cNvPr id="4" name="Rectangle 3"/>
          <p:cNvSpPr/>
          <p:nvPr/>
        </p:nvSpPr>
        <p:spPr>
          <a:xfrm>
            <a:off x="7121023" y="1929720"/>
            <a:ext cx="266330" cy="221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6432" y="2547892"/>
            <a:ext cx="5086905" cy="923330"/>
          </a:xfrm>
          <a:prstGeom prst="rect">
            <a:avLst/>
          </a:prstGeom>
          <a:noFill/>
        </p:spPr>
        <p:txBody>
          <a:bodyPr wrap="square" rtlCol="0">
            <a:spAutoFit/>
          </a:bodyPr>
          <a:lstStyle/>
          <a:p>
            <a:r>
              <a:rPr lang="en-US" b="1" dirty="0" smtClean="0"/>
              <a:t>Step 15:  </a:t>
            </a:r>
            <a:r>
              <a:rPr lang="en-US" dirty="0" smtClean="0"/>
              <a:t>From the Menu bar, select Edit | Fill with foreground color to fill the text with the selected text color.</a:t>
            </a:r>
            <a:endParaRPr lang="en-US" dirty="0"/>
          </a:p>
        </p:txBody>
      </p:sp>
      <p:pic>
        <p:nvPicPr>
          <p:cNvPr id="6" name="Picture 5"/>
          <p:cNvPicPr>
            <a:picLocks noChangeAspect="1"/>
          </p:cNvPicPr>
          <p:nvPr/>
        </p:nvPicPr>
        <p:blipFill>
          <a:blip r:embed="rId3"/>
          <a:stretch>
            <a:fillRect/>
          </a:stretch>
        </p:blipFill>
        <p:spPr>
          <a:xfrm>
            <a:off x="5527043" y="2304588"/>
            <a:ext cx="6162675" cy="2000250"/>
          </a:xfrm>
          <a:prstGeom prst="rect">
            <a:avLst/>
          </a:prstGeom>
        </p:spPr>
      </p:pic>
      <p:sp>
        <p:nvSpPr>
          <p:cNvPr id="7" name="TextBox 6"/>
          <p:cNvSpPr txBox="1"/>
          <p:nvPr/>
        </p:nvSpPr>
        <p:spPr>
          <a:xfrm>
            <a:off x="275207" y="5140171"/>
            <a:ext cx="5086905" cy="646331"/>
          </a:xfrm>
          <a:prstGeom prst="rect">
            <a:avLst/>
          </a:prstGeom>
          <a:noFill/>
        </p:spPr>
        <p:txBody>
          <a:bodyPr wrap="square" rtlCol="0">
            <a:spAutoFit/>
          </a:bodyPr>
          <a:lstStyle/>
          <a:p>
            <a:r>
              <a:rPr lang="en-US" b="1" dirty="0" smtClean="0"/>
              <a:t>Step 16:  </a:t>
            </a:r>
            <a:r>
              <a:rPr lang="en-US" dirty="0" smtClean="0"/>
              <a:t>Choose Select | None or press </a:t>
            </a:r>
            <a:r>
              <a:rPr lang="en-US" dirty="0" err="1" smtClean="0"/>
              <a:t>Alt+Ctrl+A</a:t>
            </a:r>
            <a:r>
              <a:rPr lang="en-US" dirty="0" smtClean="0"/>
              <a:t> to remove the marching ants.</a:t>
            </a:r>
            <a:endParaRPr lang="en-US" dirty="0"/>
          </a:p>
        </p:txBody>
      </p:sp>
    </p:spTree>
    <p:extLst>
      <p:ext uri="{BB962C8B-B14F-4D97-AF65-F5344CB8AC3E}">
        <p14:creationId xmlns:p14="http://schemas.microsoft.com/office/powerpoint/2010/main" val="3815045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920" y="260430"/>
            <a:ext cx="6019061" cy="646331"/>
          </a:xfrm>
          <a:prstGeom prst="rect">
            <a:avLst/>
          </a:prstGeom>
          <a:noFill/>
        </p:spPr>
        <p:txBody>
          <a:bodyPr wrap="square" rtlCol="0">
            <a:spAutoFit/>
          </a:bodyPr>
          <a:lstStyle/>
          <a:p>
            <a:r>
              <a:rPr lang="en-US" b="1" dirty="0" smtClean="0"/>
              <a:t>Step 17:  </a:t>
            </a:r>
            <a:r>
              <a:rPr lang="en-US" dirty="0" smtClean="0"/>
              <a:t>Click the Hide icon (eyeball) to the left of the Selection and the “Where it is chic…” layer in the Paths dialog.</a:t>
            </a:r>
            <a:endParaRPr lang="en-US" dirty="0"/>
          </a:p>
        </p:txBody>
      </p:sp>
      <p:pic>
        <p:nvPicPr>
          <p:cNvPr id="3" name="Picture 2"/>
          <p:cNvPicPr>
            <a:picLocks noChangeAspect="1"/>
          </p:cNvPicPr>
          <p:nvPr/>
        </p:nvPicPr>
        <p:blipFill>
          <a:blip r:embed="rId2"/>
          <a:stretch>
            <a:fillRect/>
          </a:stretch>
        </p:blipFill>
        <p:spPr>
          <a:xfrm>
            <a:off x="8414829" y="260430"/>
            <a:ext cx="2038350" cy="1428750"/>
          </a:xfrm>
          <a:prstGeom prst="rect">
            <a:avLst/>
          </a:prstGeom>
        </p:spPr>
      </p:pic>
      <p:sp>
        <p:nvSpPr>
          <p:cNvPr id="4" name="TextBox 3"/>
          <p:cNvSpPr txBox="1"/>
          <p:nvPr/>
        </p:nvSpPr>
        <p:spPr>
          <a:xfrm>
            <a:off x="150921" y="2169129"/>
            <a:ext cx="5131294" cy="646331"/>
          </a:xfrm>
          <a:prstGeom prst="rect">
            <a:avLst/>
          </a:prstGeom>
          <a:noFill/>
        </p:spPr>
        <p:txBody>
          <a:bodyPr wrap="square" rtlCol="0">
            <a:spAutoFit/>
          </a:bodyPr>
          <a:lstStyle/>
          <a:p>
            <a:r>
              <a:rPr lang="en-US" b="1" dirty="0" smtClean="0"/>
              <a:t>Step 18:  </a:t>
            </a:r>
            <a:r>
              <a:rPr lang="en-US" dirty="0" smtClean="0"/>
              <a:t>Now go to the Layers dialog and hide the Layer </a:t>
            </a:r>
            <a:r>
              <a:rPr lang="en-US" dirty="0" err="1" smtClean="0"/>
              <a:t>layer</a:t>
            </a:r>
            <a:r>
              <a:rPr lang="en-US" dirty="0" smtClean="0"/>
              <a:t>.</a:t>
            </a:r>
            <a:endParaRPr lang="en-US" dirty="0"/>
          </a:p>
        </p:txBody>
      </p:sp>
      <p:pic>
        <p:nvPicPr>
          <p:cNvPr id="5" name="Picture 4"/>
          <p:cNvPicPr>
            <a:picLocks noChangeAspect="1"/>
          </p:cNvPicPr>
          <p:nvPr/>
        </p:nvPicPr>
        <p:blipFill>
          <a:blip r:embed="rId3"/>
          <a:stretch>
            <a:fillRect/>
          </a:stretch>
        </p:blipFill>
        <p:spPr>
          <a:xfrm>
            <a:off x="5691557" y="1143048"/>
            <a:ext cx="2105025" cy="2790825"/>
          </a:xfrm>
          <a:prstGeom prst="rect">
            <a:avLst/>
          </a:prstGeom>
        </p:spPr>
      </p:pic>
      <p:sp>
        <p:nvSpPr>
          <p:cNvPr id="6" name="Rectangle 5"/>
          <p:cNvSpPr/>
          <p:nvPr/>
        </p:nvSpPr>
        <p:spPr>
          <a:xfrm>
            <a:off x="5805996" y="2618913"/>
            <a:ext cx="1890944" cy="2663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61891" y="4014325"/>
            <a:ext cx="4842769" cy="369332"/>
          </a:xfrm>
          <a:prstGeom prst="rect">
            <a:avLst/>
          </a:prstGeom>
          <a:noFill/>
        </p:spPr>
        <p:txBody>
          <a:bodyPr wrap="square" rtlCol="0">
            <a:spAutoFit/>
          </a:bodyPr>
          <a:lstStyle/>
          <a:p>
            <a:r>
              <a:rPr lang="en-US" dirty="0" smtClean="0"/>
              <a:t>The text now displays as wavy text!</a:t>
            </a:r>
            <a:endParaRPr lang="en-US" dirty="0"/>
          </a:p>
        </p:txBody>
      </p:sp>
      <p:pic>
        <p:nvPicPr>
          <p:cNvPr id="8" name="Picture 7"/>
          <p:cNvPicPr>
            <a:picLocks noChangeAspect="1"/>
          </p:cNvPicPr>
          <p:nvPr/>
        </p:nvPicPr>
        <p:blipFill>
          <a:blip r:embed="rId4"/>
          <a:stretch>
            <a:fillRect/>
          </a:stretch>
        </p:blipFill>
        <p:spPr>
          <a:xfrm>
            <a:off x="261891" y="5002336"/>
            <a:ext cx="4254254" cy="1411865"/>
          </a:xfrm>
          <a:prstGeom prst="rect">
            <a:avLst/>
          </a:prstGeom>
        </p:spPr>
      </p:pic>
      <p:sp>
        <p:nvSpPr>
          <p:cNvPr id="9" name="TextBox 8"/>
          <p:cNvSpPr txBox="1"/>
          <p:nvPr/>
        </p:nvSpPr>
        <p:spPr>
          <a:xfrm>
            <a:off x="5691558" y="4088856"/>
            <a:ext cx="5991456" cy="923330"/>
          </a:xfrm>
          <a:prstGeom prst="rect">
            <a:avLst/>
          </a:prstGeom>
          <a:noFill/>
        </p:spPr>
        <p:txBody>
          <a:bodyPr wrap="square" rtlCol="0">
            <a:spAutoFit/>
          </a:bodyPr>
          <a:lstStyle/>
          <a:p>
            <a:r>
              <a:rPr lang="en-US" b="1" dirty="0" smtClean="0"/>
              <a:t>Step 19:  </a:t>
            </a:r>
            <a:r>
              <a:rPr lang="en-US" dirty="0" smtClean="0"/>
              <a:t>You can use the Crop tool in the tool box to crop the image and hide the Background layer in the Layers palette.  Voila – I do think you’ve got it!</a:t>
            </a:r>
            <a:endParaRPr lang="en-US" dirty="0"/>
          </a:p>
        </p:txBody>
      </p:sp>
      <p:pic>
        <p:nvPicPr>
          <p:cNvPr id="10" name="Picture 9"/>
          <p:cNvPicPr>
            <a:picLocks noChangeAspect="1"/>
          </p:cNvPicPr>
          <p:nvPr/>
        </p:nvPicPr>
        <p:blipFill>
          <a:blip r:embed="rId5"/>
          <a:stretch>
            <a:fillRect/>
          </a:stretch>
        </p:blipFill>
        <p:spPr>
          <a:xfrm>
            <a:off x="6744069" y="5257224"/>
            <a:ext cx="3695700" cy="1076325"/>
          </a:xfrm>
          <a:prstGeom prst="rect">
            <a:avLst/>
          </a:prstGeom>
        </p:spPr>
      </p:pic>
    </p:spTree>
    <p:extLst>
      <p:ext uri="{BB962C8B-B14F-4D97-AF65-F5344CB8AC3E}">
        <p14:creationId xmlns:p14="http://schemas.microsoft.com/office/powerpoint/2010/main" val="421886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984" y="372862"/>
            <a:ext cx="5779364" cy="646331"/>
          </a:xfrm>
          <a:prstGeom prst="rect">
            <a:avLst/>
          </a:prstGeom>
          <a:noFill/>
        </p:spPr>
        <p:txBody>
          <a:bodyPr wrap="square" rtlCol="0">
            <a:spAutoFit/>
          </a:bodyPr>
          <a:lstStyle/>
          <a:p>
            <a:r>
              <a:rPr lang="en-US" b="1" dirty="0" smtClean="0"/>
              <a:t>Step 20:  </a:t>
            </a:r>
            <a:r>
              <a:rPr lang="en-US" dirty="0" smtClean="0"/>
              <a:t>You can now save the image as a .</a:t>
            </a:r>
            <a:r>
              <a:rPr lang="en-US" dirty="0" err="1" smtClean="0"/>
              <a:t>xcf</a:t>
            </a:r>
            <a:r>
              <a:rPr lang="en-US" dirty="0" smtClean="0"/>
              <a:t> file and as a .</a:t>
            </a:r>
            <a:r>
              <a:rPr lang="en-US" dirty="0" err="1" smtClean="0"/>
              <a:t>png</a:t>
            </a:r>
            <a:r>
              <a:rPr lang="en-US" dirty="0" smtClean="0"/>
              <a:t> file.</a:t>
            </a:r>
            <a:endParaRPr lang="en-US" dirty="0"/>
          </a:p>
        </p:txBody>
      </p:sp>
      <p:sp>
        <p:nvSpPr>
          <p:cNvPr id="3" name="TextBox 2"/>
          <p:cNvSpPr txBox="1"/>
          <p:nvPr/>
        </p:nvSpPr>
        <p:spPr>
          <a:xfrm>
            <a:off x="2015231" y="1873188"/>
            <a:ext cx="8060924" cy="369332"/>
          </a:xfrm>
          <a:prstGeom prst="rect">
            <a:avLst/>
          </a:prstGeom>
          <a:noFill/>
        </p:spPr>
        <p:txBody>
          <a:bodyPr wrap="square" rtlCol="0">
            <a:spAutoFit/>
          </a:bodyPr>
          <a:lstStyle/>
          <a:p>
            <a:r>
              <a:rPr lang="en-US" dirty="0" smtClean="0"/>
              <a:t>Now that you know how to use paths – let’s create a logo with curved text!</a:t>
            </a:r>
            <a:endParaRPr lang="en-US" dirty="0"/>
          </a:p>
        </p:txBody>
      </p:sp>
    </p:spTree>
    <p:extLst>
      <p:ext uri="{BB962C8B-B14F-4D97-AF65-F5344CB8AC3E}">
        <p14:creationId xmlns:p14="http://schemas.microsoft.com/office/powerpoint/2010/main" val="1225295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990</TotalTime>
  <Words>1542</Words>
  <Application>Microsoft Office PowerPoint</Application>
  <PresentationFormat>Widescreen</PresentationFormat>
  <Paragraphs>91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Windows User</cp:lastModifiedBy>
  <cp:revision>98</cp:revision>
  <dcterms:created xsi:type="dcterms:W3CDTF">2014-04-17T12:49:19Z</dcterms:created>
  <dcterms:modified xsi:type="dcterms:W3CDTF">2014-05-02T20:03:35Z</dcterms:modified>
</cp:coreProperties>
</file>